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7D39E-C431-4F81-BCF5-2B2C0A267732}" v="89" dt="2022-10-18T02:56:51.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 Huong" userId="c0d2b4e3883ce8df" providerId="Windows Live" clId="Web-{2D97D39E-C431-4F81-BCF5-2B2C0A267732}"/>
    <pc:docChg chg="modSld">
      <pc:chgData name="Lan Huong" userId="c0d2b4e3883ce8df" providerId="Windows Live" clId="Web-{2D97D39E-C431-4F81-BCF5-2B2C0A267732}" dt="2022-10-18T02:56:51.838" v="90" actId="20577"/>
      <pc:docMkLst>
        <pc:docMk/>
      </pc:docMkLst>
      <pc:sldChg chg="modSp">
        <pc:chgData name="Lan Huong" userId="c0d2b4e3883ce8df" providerId="Windows Live" clId="Web-{2D97D39E-C431-4F81-BCF5-2B2C0A267732}" dt="2022-10-18T02:56:51.838" v="90" actId="20577"/>
        <pc:sldMkLst>
          <pc:docMk/>
          <pc:sldMk cId="109857222" sldId="256"/>
        </pc:sldMkLst>
        <pc:spChg chg="mod">
          <ac:chgData name="Lan Huong" userId="c0d2b4e3883ce8df" providerId="Windows Live" clId="Web-{2D97D39E-C431-4F81-BCF5-2B2C0A267732}" dt="2022-10-18T02:56:51.838" v="90" actId="20577"/>
          <ac:spMkLst>
            <pc:docMk/>
            <pc:sldMk cId="109857222" sldId="256"/>
            <ac:spMk id="2" creationId="{00000000-0000-0000-0000-000000000000}"/>
          </ac:spMkLst>
        </pc:spChg>
        <pc:spChg chg="mod">
          <ac:chgData name="Lan Huong" userId="c0d2b4e3883ce8df" providerId="Windows Live" clId="Web-{2D97D39E-C431-4F81-BCF5-2B2C0A267732}" dt="2022-10-18T02:56:40.104" v="89" actId="20577"/>
          <ac:spMkLst>
            <pc:docMk/>
            <pc:sldMk cId="109857222"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0FACA-E89F-4910-9A9D-D4704791F987}" type="datetimeFigureOut">
              <a:rPr lang="en-US" smtClean="0"/>
              <a:t>10/22/2022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AC155-EF89-4F06-8CAF-7381FEA84446}" type="slidenum">
              <a:rPr lang="en-US" smtClean="0"/>
              <a:t>‹#›</a:t>
            </a:fld>
            <a:endParaRPr lang="en-US"/>
          </a:p>
        </p:txBody>
      </p:sp>
    </p:spTree>
    <p:extLst>
      <p:ext uri="{BB962C8B-B14F-4D97-AF65-F5344CB8AC3E}">
        <p14:creationId xmlns:p14="http://schemas.microsoft.com/office/powerpoint/2010/main" val="190793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543CE0-B65E-4E3E-A2DA-8B51C797BE2F}"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4071BB-6047-4FF8-A3B1-6DEF192C14FA}"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787D9-E3E5-4069-85AA-01AD4718FA0C}"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F2F15-3ADC-4E0A-9F30-4078944DCB2A}"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E0FA3-BA30-48A2-9CD1-B9431E0F3D0C}"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BFAAA-B383-42C6-9694-F8DE8D81294B}" type="datetime1">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4BFE1B-D1BE-4504-A60C-6207D15A22EC}" type="datetime1">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BC6110-6F8F-4711-BFD5-2F574F067466}" type="datetime1">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D7636-CBD9-4410-AB1D-425046708DDB}" type="datetime1">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C2A8D7-82C7-4F67-B032-4515697AD364}" type="datetime1">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7F28CA-545C-438C-AD8E-B9AC84CA58CC}" type="datetime1">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48C11-6A9D-4D04-A098-BF9A4FEB053F}" type="datetime1">
              <a:rPr lang="en-US" smtClean="0"/>
              <a:t>10/22/2022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solidFill>
                  <a:srgbClr val="C00000"/>
                </a:solidFill>
                <a:latin typeface="Arial"/>
                <a:ea typeface="Calibri Light"/>
                <a:cs typeface="Calibri Light"/>
              </a:rPr>
              <a:t>QUẢN LÝ NHÀ NƯỚC VỀ NHÀ GIÁO </a:t>
            </a:r>
            <a:r>
              <a:rPr lang="en-US" sz="4000" b="1" dirty="0" smtClean="0">
                <a:solidFill>
                  <a:srgbClr val="C00000"/>
                </a:solidFill>
                <a:latin typeface="Arial"/>
                <a:ea typeface="Calibri Light"/>
                <a:cs typeface="Calibri Light"/>
              </a:rPr>
              <a:t>THEO TIẾP CẬN QUẢN LÝ </a:t>
            </a:r>
            <a:br>
              <a:rPr lang="en-US" sz="4000" b="1" dirty="0" smtClean="0">
                <a:solidFill>
                  <a:srgbClr val="C00000"/>
                </a:solidFill>
                <a:latin typeface="Arial"/>
                <a:ea typeface="Calibri Light"/>
                <a:cs typeface="Calibri Light"/>
              </a:rPr>
            </a:br>
            <a:r>
              <a:rPr lang="en-US" sz="4000" b="1" dirty="0" smtClean="0">
                <a:solidFill>
                  <a:srgbClr val="C00000"/>
                </a:solidFill>
                <a:latin typeface="Arial"/>
                <a:ea typeface="Calibri Light"/>
                <a:cs typeface="Calibri Light"/>
              </a:rPr>
              <a:t>NGUỒN </a:t>
            </a:r>
            <a:r>
              <a:rPr lang="en-US" sz="4000" b="1" dirty="0">
                <a:solidFill>
                  <a:srgbClr val="C00000"/>
                </a:solidFill>
                <a:latin typeface="Arial"/>
                <a:ea typeface="Calibri Light"/>
                <a:cs typeface="Calibri Light"/>
              </a:rPr>
              <a:t>NHÂN LỰC</a:t>
            </a:r>
            <a:endParaRPr lang="en-US" sz="4000" b="1" dirty="0">
              <a:solidFill>
                <a:srgbClr val="C00000"/>
              </a:solidFill>
              <a:latin typeface="Arial"/>
              <a:cs typeface="Arial"/>
            </a:endParaRPr>
          </a:p>
        </p:txBody>
      </p:sp>
      <p:sp>
        <p:nvSpPr>
          <p:cNvPr id="3" name="Subtitle 2"/>
          <p:cNvSpPr>
            <a:spLocks noGrp="1"/>
          </p:cNvSpPr>
          <p:nvPr>
            <p:ph type="subTitle" idx="1"/>
          </p:nvPr>
        </p:nvSpPr>
        <p:spPr>
          <a:xfrm>
            <a:off x="1524000" y="3602037"/>
            <a:ext cx="9144000" cy="2929391"/>
          </a:xfrm>
        </p:spPr>
        <p:txBody>
          <a:bodyPr vert="horz" lIns="91440" tIns="45720" rIns="91440" bIns="45720" rtlCol="0" anchor="t">
            <a:noAutofit/>
          </a:bodyPr>
          <a:lstStyle/>
          <a:p>
            <a:r>
              <a:rPr lang="en-US" sz="2800" b="1" dirty="0" err="1" smtClean="0">
                <a:latin typeface="Times New Roman"/>
                <a:ea typeface="Calibri"/>
                <a:cs typeface="Calibri"/>
              </a:rPr>
              <a:t>Tập</a:t>
            </a:r>
            <a:r>
              <a:rPr lang="en-US" sz="2800" b="1" dirty="0" smtClean="0">
                <a:latin typeface="Times New Roman"/>
                <a:ea typeface="Calibri"/>
                <a:cs typeface="Calibri"/>
              </a:rPr>
              <a:t> </a:t>
            </a:r>
            <a:r>
              <a:rPr lang="en-US" sz="2800" b="1" dirty="0" err="1" smtClean="0">
                <a:latin typeface="Times New Roman"/>
                <a:ea typeface="Calibri"/>
                <a:cs typeface="Calibri"/>
              </a:rPr>
              <a:t>huấn</a:t>
            </a:r>
            <a:r>
              <a:rPr lang="en-US" sz="2800" b="1" dirty="0" smtClean="0">
                <a:latin typeface="Times New Roman"/>
                <a:ea typeface="Calibri"/>
                <a:cs typeface="Calibri"/>
              </a:rPr>
              <a:t> </a:t>
            </a:r>
            <a:r>
              <a:rPr lang="en-US" sz="2800" b="1" dirty="0" err="1" smtClean="0">
                <a:latin typeface="Times New Roman"/>
                <a:ea typeface="Calibri"/>
                <a:cs typeface="Calibri"/>
              </a:rPr>
              <a:t>về</a:t>
            </a:r>
            <a:r>
              <a:rPr lang="en-US" sz="2800" b="1" dirty="0" smtClean="0">
                <a:latin typeface="Times New Roman"/>
                <a:ea typeface="Calibri"/>
                <a:cs typeface="Calibri"/>
              </a:rPr>
              <a:t> </a:t>
            </a:r>
            <a:r>
              <a:rPr lang="en-US" sz="2800" b="1" dirty="0" err="1" smtClean="0">
                <a:latin typeface="Times New Roman"/>
                <a:ea typeface="Calibri"/>
                <a:cs typeface="Calibri"/>
              </a:rPr>
              <a:t>chế</a:t>
            </a:r>
            <a:r>
              <a:rPr lang="en-US" sz="2800" b="1" dirty="0" smtClean="0">
                <a:latin typeface="Times New Roman"/>
                <a:ea typeface="Calibri"/>
                <a:cs typeface="Calibri"/>
              </a:rPr>
              <a:t> </a:t>
            </a:r>
            <a:r>
              <a:rPr lang="en-US" sz="2800" b="1" dirty="0" err="1" smtClean="0">
                <a:latin typeface="Times New Roman"/>
                <a:ea typeface="Calibri"/>
                <a:cs typeface="Calibri"/>
              </a:rPr>
              <a:t>độ</a:t>
            </a:r>
            <a:r>
              <a:rPr lang="en-US" sz="2800" b="1" dirty="0" smtClean="0">
                <a:latin typeface="Times New Roman"/>
                <a:ea typeface="Calibri"/>
                <a:cs typeface="Calibri"/>
              </a:rPr>
              <a:t>, </a:t>
            </a:r>
            <a:r>
              <a:rPr lang="en-US" sz="2800" b="1" dirty="0" err="1" smtClean="0">
                <a:latin typeface="Times New Roman"/>
                <a:ea typeface="Calibri"/>
                <a:cs typeface="Calibri"/>
              </a:rPr>
              <a:t>chinh</a:t>
            </a:r>
            <a:r>
              <a:rPr lang="en-US" sz="2800" b="1" dirty="0" smtClean="0">
                <a:latin typeface="Times New Roman"/>
                <a:ea typeface="Calibri"/>
                <a:cs typeface="Calibri"/>
              </a:rPr>
              <a:t> </a:t>
            </a:r>
            <a:r>
              <a:rPr lang="en-US" sz="2800" b="1" dirty="0" err="1" smtClean="0">
                <a:latin typeface="Times New Roman"/>
                <a:ea typeface="Calibri"/>
                <a:cs typeface="Calibri"/>
              </a:rPr>
              <a:t>sách</a:t>
            </a:r>
            <a:r>
              <a:rPr lang="en-US" sz="2800" b="1" dirty="0" smtClean="0">
                <a:latin typeface="Times New Roman"/>
                <a:ea typeface="Calibri"/>
                <a:cs typeface="Calibri"/>
              </a:rPr>
              <a:t> </a:t>
            </a:r>
            <a:r>
              <a:rPr lang="en-US" sz="2800" b="1" dirty="0" err="1" smtClean="0">
                <a:latin typeface="Times New Roman"/>
                <a:ea typeface="Calibri"/>
                <a:cs typeface="Calibri"/>
              </a:rPr>
              <a:t>đối</a:t>
            </a:r>
            <a:r>
              <a:rPr lang="en-US" sz="2800" b="1" dirty="0" smtClean="0">
                <a:latin typeface="Times New Roman"/>
                <a:ea typeface="Calibri"/>
                <a:cs typeface="Calibri"/>
              </a:rPr>
              <a:t> </a:t>
            </a:r>
            <a:r>
              <a:rPr lang="en-US" sz="2800" b="1" dirty="0" err="1" smtClean="0">
                <a:latin typeface="Times New Roman"/>
                <a:ea typeface="Calibri"/>
                <a:cs typeface="Calibri"/>
              </a:rPr>
              <a:t>với</a:t>
            </a:r>
            <a:r>
              <a:rPr lang="en-US" sz="2800" b="1" dirty="0" smtClean="0">
                <a:latin typeface="Times New Roman"/>
                <a:ea typeface="Calibri"/>
                <a:cs typeface="Calibri"/>
              </a:rPr>
              <a:t> </a:t>
            </a:r>
            <a:r>
              <a:rPr lang="en-US" sz="2800" b="1" dirty="0" err="1" smtClean="0">
                <a:latin typeface="Times New Roman"/>
                <a:ea typeface="Calibri"/>
                <a:cs typeface="Calibri"/>
              </a:rPr>
              <a:t>nhà</a:t>
            </a:r>
            <a:r>
              <a:rPr lang="en-US" sz="2800" b="1" dirty="0" smtClean="0">
                <a:latin typeface="Times New Roman"/>
                <a:ea typeface="Calibri"/>
                <a:cs typeface="Calibri"/>
              </a:rPr>
              <a:t> </a:t>
            </a:r>
            <a:r>
              <a:rPr lang="en-US" sz="2800" b="1" dirty="0" err="1" smtClean="0">
                <a:latin typeface="Times New Roman"/>
                <a:ea typeface="Calibri"/>
                <a:cs typeface="Calibri"/>
              </a:rPr>
              <a:t>giáo</a:t>
            </a:r>
            <a:endParaRPr lang="en-US" sz="2800" b="1" dirty="0" smtClean="0">
              <a:latin typeface="Times New Roman"/>
              <a:ea typeface="Calibri"/>
              <a:cs typeface="Calibri"/>
            </a:endParaRPr>
          </a:p>
          <a:p>
            <a:r>
              <a:rPr lang="en-US" sz="2800" b="1" dirty="0" err="1" smtClean="0">
                <a:latin typeface="Times New Roman"/>
                <a:ea typeface="Calibri"/>
                <a:cs typeface="Calibri"/>
              </a:rPr>
              <a:t>Đà</a:t>
            </a:r>
            <a:r>
              <a:rPr lang="en-US" sz="2800" b="1" dirty="0" smtClean="0">
                <a:latin typeface="Times New Roman"/>
                <a:ea typeface="Calibri"/>
                <a:cs typeface="Calibri"/>
              </a:rPr>
              <a:t> </a:t>
            </a:r>
            <a:r>
              <a:rPr lang="en-US" sz="2800" b="1" dirty="0" err="1" smtClean="0">
                <a:latin typeface="Times New Roman"/>
                <a:ea typeface="Calibri"/>
                <a:cs typeface="Calibri"/>
              </a:rPr>
              <a:t>Nẵng</a:t>
            </a:r>
            <a:r>
              <a:rPr lang="en-US" sz="2800" b="1" dirty="0" smtClean="0">
                <a:latin typeface="Times New Roman"/>
                <a:ea typeface="Calibri"/>
                <a:cs typeface="Calibri"/>
              </a:rPr>
              <a:t>, </a:t>
            </a:r>
            <a:r>
              <a:rPr lang="en-US" sz="2800" b="1" dirty="0">
                <a:latin typeface="Times New Roman"/>
                <a:ea typeface="Calibri"/>
                <a:cs typeface="Calibri"/>
              </a:rPr>
              <a:t>24/10/2022</a:t>
            </a:r>
          </a:p>
          <a:p>
            <a:endParaRPr lang="en-US" sz="2800" b="1" dirty="0">
              <a:latin typeface="Times New Roman"/>
              <a:ea typeface="Calibri"/>
              <a:cs typeface="Calibri"/>
            </a:endParaRPr>
          </a:p>
          <a:p>
            <a:endParaRPr lang="en-US" sz="2800" b="1" dirty="0">
              <a:latin typeface="Times New Roman"/>
              <a:ea typeface="Calibri"/>
              <a:cs typeface="Calibri"/>
            </a:endParaRPr>
          </a:p>
          <a:p>
            <a:endParaRPr lang="en-US" sz="2800" b="1" dirty="0">
              <a:latin typeface="Times New Roman"/>
              <a:ea typeface="Calibri"/>
              <a:cs typeface="Calibri"/>
            </a:endParaRPr>
          </a:p>
          <a:p>
            <a:pPr algn="r"/>
            <a:r>
              <a:rPr lang="en-US" sz="2800" b="1" dirty="0">
                <a:latin typeface="Times New Roman"/>
                <a:ea typeface="Calibri"/>
                <a:cs typeface="Calibri"/>
              </a:rPr>
              <a:t>Phạm </a:t>
            </a:r>
            <a:r>
              <a:rPr lang="en-US" sz="2800" b="1" dirty="0" err="1">
                <a:latin typeface="Times New Roman"/>
                <a:ea typeface="Calibri"/>
                <a:cs typeface="Calibri"/>
              </a:rPr>
              <a:t>Đỗ</a:t>
            </a:r>
            <a:r>
              <a:rPr lang="en-US" sz="2800" b="1" dirty="0">
                <a:latin typeface="Times New Roman"/>
                <a:ea typeface="Calibri"/>
                <a:cs typeface="Calibri"/>
              </a:rPr>
              <a:t> Nhật Tiến</a:t>
            </a:r>
          </a:p>
        </p:txBody>
      </p:sp>
      <p:sp>
        <p:nvSpPr>
          <p:cNvPr id="4" name="Slide Number Placeholder 3"/>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normAutofit/>
          </a:bodyPr>
          <a:lstStyle/>
          <a:p>
            <a:pPr algn="ctr"/>
            <a:r>
              <a:rPr lang="en-US" sz="3600" b="1" dirty="0" err="1" smtClean="0">
                <a:solidFill>
                  <a:srgbClr val="C00000"/>
                </a:solidFill>
              </a:rPr>
              <a:t>Thay</a:t>
            </a:r>
            <a:r>
              <a:rPr lang="en-US" sz="3600" b="1" dirty="0" smtClean="0">
                <a:solidFill>
                  <a:srgbClr val="C00000"/>
                </a:solidFill>
              </a:rPr>
              <a:t> </a:t>
            </a:r>
            <a:r>
              <a:rPr lang="en-US" sz="3600" b="1" dirty="0" err="1" smtClean="0">
                <a:solidFill>
                  <a:srgbClr val="C00000"/>
                </a:solidFill>
              </a:rPr>
              <a:t>đổi</a:t>
            </a:r>
            <a:r>
              <a:rPr lang="en-US" sz="3600" b="1" dirty="0" smtClean="0">
                <a:solidFill>
                  <a:srgbClr val="C00000"/>
                </a:solidFill>
              </a:rPr>
              <a:t> </a:t>
            </a:r>
            <a:r>
              <a:rPr lang="en-US" sz="3600" b="1" dirty="0" err="1" smtClean="0">
                <a:solidFill>
                  <a:srgbClr val="C00000"/>
                </a:solidFill>
              </a:rPr>
              <a:t>nhận</a:t>
            </a:r>
            <a:r>
              <a:rPr lang="en-US" sz="3600" b="1" dirty="0" smtClean="0">
                <a:solidFill>
                  <a:srgbClr val="C00000"/>
                </a:solidFill>
              </a:rPr>
              <a:t> </a:t>
            </a:r>
            <a:r>
              <a:rPr lang="en-US" sz="3600" b="1" dirty="0" err="1" smtClean="0">
                <a:solidFill>
                  <a:srgbClr val="C00000"/>
                </a:solidFill>
              </a:rPr>
              <a:t>thức</a:t>
            </a:r>
            <a:r>
              <a:rPr lang="en-US" sz="3600" b="1" dirty="0" smtClean="0">
                <a:solidFill>
                  <a:srgbClr val="C00000"/>
                </a:solidFill>
              </a:rPr>
              <a:t> </a:t>
            </a:r>
            <a:r>
              <a:rPr lang="en-US" sz="3600" b="1" dirty="0" err="1" smtClean="0">
                <a:solidFill>
                  <a:srgbClr val="C00000"/>
                </a:solidFill>
              </a:rPr>
              <a:t>về</a:t>
            </a:r>
            <a:r>
              <a:rPr lang="en-US" sz="3600" b="1" dirty="0" smtClean="0">
                <a:solidFill>
                  <a:srgbClr val="C00000"/>
                </a:solidFill>
              </a:rPr>
              <a:t> </a:t>
            </a:r>
            <a:r>
              <a:rPr lang="en-US" sz="3600" b="1" dirty="0" err="1" smtClean="0">
                <a:solidFill>
                  <a:srgbClr val="C00000"/>
                </a:solidFill>
              </a:rPr>
              <a:t>vai</a:t>
            </a:r>
            <a:r>
              <a:rPr lang="en-US" sz="3600" b="1" dirty="0" smtClean="0">
                <a:solidFill>
                  <a:srgbClr val="C00000"/>
                </a:solidFill>
              </a:rPr>
              <a:t> </a:t>
            </a:r>
            <a:r>
              <a:rPr lang="en-US" sz="3600" b="1" dirty="0" err="1" smtClean="0">
                <a:solidFill>
                  <a:srgbClr val="C00000"/>
                </a:solidFill>
              </a:rPr>
              <a:t>trò</a:t>
            </a:r>
            <a:r>
              <a:rPr lang="en-US" sz="3600" b="1" dirty="0" smtClean="0">
                <a:solidFill>
                  <a:srgbClr val="C00000"/>
                </a:solidFill>
              </a:rPr>
              <a:t> </a:t>
            </a:r>
            <a:r>
              <a:rPr lang="en-US" sz="3600" b="1" dirty="0" err="1" smtClean="0">
                <a:solidFill>
                  <a:srgbClr val="C00000"/>
                </a:solidFill>
              </a:rPr>
              <a:t>nhà</a:t>
            </a:r>
            <a:r>
              <a:rPr lang="en-US" sz="3600" b="1" dirty="0" smtClean="0">
                <a:solidFill>
                  <a:srgbClr val="C00000"/>
                </a:solidFill>
              </a:rPr>
              <a:t> </a:t>
            </a:r>
            <a:r>
              <a:rPr lang="en-US" sz="3600" b="1" dirty="0" err="1" smtClean="0">
                <a:solidFill>
                  <a:srgbClr val="C00000"/>
                </a:solidFill>
              </a:rPr>
              <a:t>giáo</a:t>
            </a:r>
            <a:endParaRPr lang="en-US" sz="3600" b="1" dirty="0">
              <a:solidFill>
                <a:srgbClr val="C00000"/>
              </a:solidFill>
            </a:endParaRPr>
          </a:p>
        </p:txBody>
      </p:sp>
      <p:sp>
        <p:nvSpPr>
          <p:cNvPr id="3" name="Content Placeholder 2"/>
          <p:cNvSpPr>
            <a:spLocks noGrp="1"/>
          </p:cNvSpPr>
          <p:nvPr>
            <p:ph idx="1"/>
          </p:nvPr>
        </p:nvSpPr>
        <p:spPr>
          <a:xfrm>
            <a:off x="391885" y="1280160"/>
            <a:ext cx="11416937" cy="4896803"/>
          </a:xfrm>
        </p:spPr>
        <p:txBody>
          <a:bodyPr>
            <a:normAutofit fontScale="92500" lnSpcReduction="20000"/>
          </a:bodyPr>
          <a:lstStyle/>
          <a:p>
            <a:pPr marL="0" indent="0" algn="just">
              <a:buNone/>
            </a:pPr>
            <a:r>
              <a:rPr lang="en-US" dirty="0" err="1" smtClean="0"/>
              <a:t>Bước</a:t>
            </a:r>
            <a:r>
              <a:rPr lang="en-US" dirty="0" smtClean="0"/>
              <a:t> sang </a:t>
            </a:r>
            <a:r>
              <a:rPr lang="en-US" dirty="0" err="1" smtClean="0"/>
              <a:t>thế</a:t>
            </a:r>
            <a:r>
              <a:rPr lang="en-US" dirty="0" smtClean="0"/>
              <a:t> </a:t>
            </a:r>
            <a:r>
              <a:rPr lang="en-US" dirty="0" err="1" smtClean="0"/>
              <a:t>kỷ</a:t>
            </a:r>
            <a:r>
              <a:rPr lang="en-US" dirty="0" smtClean="0"/>
              <a:t> XXI, </a:t>
            </a:r>
            <a:r>
              <a:rPr lang="en-US" dirty="0" err="1" smtClean="0"/>
              <a:t>với</a:t>
            </a:r>
            <a:r>
              <a:rPr lang="en-US" dirty="0" smtClean="0"/>
              <a:t> </a:t>
            </a:r>
            <a:r>
              <a:rPr lang="en-US" dirty="0" err="1" smtClean="0"/>
              <a:t>nhận</a:t>
            </a:r>
            <a:r>
              <a:rPr lang="en-US" dirty="0"/>
              <a:t> </a:t>
            </a:r>
            <a:r>
              <a:rPr lang="en-US" dirty="0" err="1" smtClean="0"/>
              <a:t>thức</a:t>
            </a:r>
            <a:r>
              <a:rPr lang="en-US" dirty="0" smtClean="0"/>
              <a:t> </a:t>
            </a:r>
            <a:r>
              <a:rPr lang="en-US" dirty="0" err="1" smtClean="0"/>
              <a:t>mới</a:t>
            </a:r>
            <a:r>
              <a:rPr lang="en-US" dirty="0" smtClean="0"/>
              <a:t> </a:t>
            </a:r>
            <a:r>
              <a:rPr lang="en-US" dirty="0" err="1" smtClean="0"/>
              <a:t>về</a:t>
            </a:r>
            <a:r>
              <a:rPr lang="en-US" dirty="0" smtClean="0"/>
              <a:t> </a:t>
            </a:r>
            <a:r>
              <a:rPr lang="en-US" dirty="0" err="1" smtClean="0"/>
              <a:t>vai</a:t>
            </a:r>
            <a:r>
              <a:rPr lang="en-US" dirty="0" smtClean="0"/>
              <a:t> </a:t>
            </a:r>
            <a:r>
              <a:rPr lang="en-US" dirty="0" err="1" smtClean="0"/>
              <a:t>trò</a:t>
            </a:r>
            <a:r>
              <a:rPr lang="en-US" dirty="0" smtClean="0"/>
              <a:t> </a:t>
            </a:r>
            <a:r>
              <a:rPr lang="en-US" dirty="0" err="1" smtClean="0"/>
              <a:t>của</a:t>
            </a:r>
            <a:r>
              <a:rPr lang="en-US" dirty="0" smtClean="0"/>
              <a:t> GD </a:t>
            </a:r>
            <a:r>
              <a:rPr lang="en-US" dirty="0" err="1" smtClean="0"/>
              <a:t>là</a:t>
            </a:r>
            <a:r>
              <a:rPr lang="en-US" dirty="0" smtClean="0"/>
              <a:t> </a:t>
            </a:r>
            <a:r>
              <a:rPr lang="en-US" dirty="0" err="1" smtClean="0"/>
              <a:t>một</a:t>
            </a:r>
            <a:r>
              <a:rPr lang="en-US" dirty="0" smtClean="0"/>
              <a:t> </a:t>
            </a:r>
            <a:r>
              <a:rPr lang="en-US" dirty="0" err="1" smtClean="0"/>
              <a:t>trong</a:t>
            </a:r>
            <a:r>
              <a:rPr lang="en-US" dirty="0" smtClean="0"/>
              <a:t> 4 </a:t>
            </a:r>
            <a:r>
              <a:rPr lang="en-US" dirty="0" err="1" smtClean="0"/>
              <a:t>cột</a:t>
            </a:r>
            <a:r>
              <a:rPr lang="en-US" dirty="0" smtClean="0"/>
              <a:t> </a:t>
            </a:r>
            <a:r>
              <a:rPr lang="en-US" dirty="0" err="1" smtClean="0"/>
              <a:t>đỡ</a:t>
            </a:r>
            <a:r>
              <a:rPr lang="en-US" dirty="0" smtClean="0"/>
              <a:t> </a:t>
            </a:r>
            <a:r>
              <a:rPr lang="en-US" dirty="0" err="1" smtClean="0"/>
              <a:t>của</a:t>
            </a:r>
            <a:r>
              <a:rPr lang="en-US" dirty="0" smtClean="0"/>
              <a:t> </a:t>
            </a:r>
            <a:r>
              <a:rPr lang="en-US" dirty="0" err="1" smtClean="0"/>
              <a:t>kinh</a:t>
            </a:r>
            <a:r>
              <a:rPr lang="en-US" dirty="0" smtClean="0"/>
              <a:t> </a:t>
            </a:r>
            <a:r>
              <a:rPr lang="en-US" dirty="0" err="1" smtClean="0"/>
              <a:t>tế-xã</a:t>
            </a:r>
            <a:r>
              <a:rPr lang="en-US" dirty="0" smtClean="0"/>
              <a:t> </a:t>
            </a:r>
            <a:r>
              <a:rPr lang="en-US" dirty="0" err="1" smtClean="0"/>
              <a:t>hội</a:t>
            </a:r>
            <a:r>
              <a:rPr lang="en-US" dirty="0" smtClean="0"/>
              <a:t> tri </a:t>
            </a:r>
            <a:r>
              <a:rPr lang="en-US" dirty="0" err="1" smtClean="0"/>
              <a:t>thức</a:t>
            </a:r>
            <a:r>
              <a:rPr lang="en-US" dirty="0" smtClean="0"/>
              <a:t> </a:t>
            </a:r>
            <a:r>
              <a:rPr lang="en-US" dirty="0" err="1" smtClean="0"/>
              <a:t>thì</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về</a:t>
            </a:r>
            <a:r>
              <a:rPr lang="en-US" dirty="0" smtClean="0"/>
              <a:t> </a:t>
            </a:r>
            <a:r>
              <a:rPr lang="en-US" dirty="0" err="1" smtClean="0"/>
              <a:t>vai</a:t>
            </a:r>
            <a:r>
              <a:rPr lang="en-US" dirty="0" smtClean="0"/>
              <a:t> </a:t>
            </a:r>
            <a:r>
              <a:rPr lang="en-US" dirty="0" err="1" smtClean="0"/>
              <a:t>trò</a:t>
            </a:r>
            <a:r>
              <a:rPr lang="en-US" dirty="0" smtClean="0"/>
              <a:t> </a:t>
            </a:r>
            <a:r>
              <a:rPr lang="en-US" dirty="0" err="1" smtClean="0"/>
              <a:t>nhà</a:t>
            </a:r>
            <a:r>
              <a:rPr lang="en-US" dirty="0" smtClean="0"/>
              <a:t> </a:t>
            </a:r>
            <a:r>
              <a:rPr lang="en-US" dirty="0" err="1" smtClean="0"/>
              <a:t>giáo</a:t>
            </a:r>
            <a:r>
              <a:rPr lang="en-US" dirty="0" smtClean="0"/>
              <a:t> </a:t>
            </a:r>
            <a:r>
              <a:rPr lang="en-US" dirty="0" err="1" smtClean="0"/>
              <a:t>cũng</a:t>
            </a:r>
            <a:r>
              <a:rPr lang="en-US" dirty="0" smtClean="0"/>
              <a:t> </a:t>
            </a:r>
            <a:r>
              <a:rPr lang="en-US" dirty="0" err="1" smtClean="0"/>
              <a:t>thay</a:t>
            </a:r>
            <a:r>
              <a:rPr lang="en-US" dirty="0" smtClean="0"/>
              <a:t> </a:t>
            </a:r>
            <a:r>
              <a:rPr lang="en-US" dirty="0" err="1" smtClean="0"/>
              <a:t>đổi</a:t>
            </a:r>
            <a:r>
              <a:rPr lang="en-US" dirty="0" smtClean="0"/>
              <a:t> </a:t>
            </a:r>
            <a:r>
              <a:rPr lang="en-US" dirty="0" err="1" smtClean="0"/>
              <a:t>một</a:t>
            </a:r>
            <a:r>
              <a:rPr lang="en-US" dirty="0" smtClean="0"/>
              <a:t> </a:t>
            </a:r>
            <a:r>
              <a:rPr lang="en-US" dirty="0" err="1" smtClean="0"/>
              <a:t>cách</a:t>
            </a:r>
            <a:r>
              <a:rPr lang="en-US" dirty="0" smtClean="0"/>
              <a:t> </a:t>
            </a:r>
            <a:r>
              <a:rPr lang="en-US" dirty="0" err="1" smtClean="0"/>
              <a:t>căn</a:t>
            </a:r>
            <a:r>
              <a:rPr lang="en-US" dirty="0" smtClean="0"/>
              <a:t> </a:t>
            </a:r>
            <a:r>
              <a:rPr lang="en-US" dirty="0" err="1" smtClean="0"/>
              <a:t>bản</a:t>
            </a:r>
            <a:r>
              <a:rPr lang="en-US" dirty="0" smtClean="0"/>
              <a:t>. </a:t>
            </a:r>
            <a:r>
              <a:rPr lang="en-US" dirty="0" err="1" smtClean="0"/>
              <a:t>Một</a:t>
            </a:r>
            <a:r>
              <a:rPr lang="en-US" dirty="0" smtClean="0"/>
              <a:t> </a:t>
            </a:r>
            <a:r>
              <a:rPr lang="en-US" dirty="0" err="1" smtClean="0"/>
              <a:t>loạt</a:t>
            </a:r>
            <a:r>
              <a:rPr lang="en-US" dirty="0" smtClean="0"/>
              <a:t> </a:t>
            </a:r>
            <a:r>
              <a:rPr lang="en-US" dirty="0" err="1" smtClean="0"/>
              <a:t>các</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khoa</a:t>
            </a:r>
            <a:r>
              <a:rPr lang="en-US" dirty="0" smtClean="0"/>
              <a:t> </a:t>
            </a:r>
            <a:r>
              <a:rPr lang="en-US" dirty="0" err="1" smtClean="0"/>
              <a:t>học</a:t>
            </a:r>
            <a:r>
              <a:rPr lang="en-US" dirty="0" smtClean="0"/>
              <a:t> </a:t>
            </a:r>
            <a:r>
              <a:rPr lang="en-US" dirty="0" err="1" smtClean="0"/>
              <a:t>đã</a:t>
            </a:r>
            <a:r>
              <a:rPr lang="en-US" dirty="0" smtClean="0"/>
              <a:t> </a:t>
            </a:r>
            <a:r>
              <a:rPr lang="en-US" dirty="0" err="1" smtClean="0"/>
              <a:t>đi</a:t>
            </a:r>
            <a:r>
              <a:rPr lang="en-US" dirty="0" smtClean="0"/>
              <a:t> </a:t>
            </a:r>
            <a:r>
              <a:rPr lang="en-US" dirty="0" err="1" smtClean="0"/>
              <a:t>tới</a:t>
            </a:r>
            <a:r>
              <a:rPr lang="en-US" dirty="0" smtClean="0"/>
              <a:t> </a:t>
            </a:r>
            <a:r>
              <a:rPr lang="en-US" dirty="0" err="1" smtClean="0"/>
              <a:t>các</a:t>
            </a:r>
            <a:r>
              <a:rPr lang="en-US" dirty="0" smtClean="0"/>
              <a:t> </a:t>
            </a:r>
            <a:r>
              <a:rPr lang="en-US" dirty="0" err="1" smtClean="0"/>
              <a:t>quan</a:t>
            </a:r>
            <a:r>
              <a:rPr lang="en-US" dirty="0" smtClean="0"/>
              <a:t> </a:t>
            </a:r>
            <a:r>
              <a:rPr lang="en-US" dirty="0" err="1" smtClean="0"/>
              <a:t>điểm</a:t>
            </a:r>
            <a:r>
              <a:rPr lang="en-US" dirty="0" smtClean="0"/>
              <a:t> </a:t>
            </a:r>
            <a:r>
              <a:rPr lang="en-US" dirty="0" err="1" smtClean="0"/>
              <a:t>mới</a:t>
            </a:r>
            <a:r>
              <a:rPr lang="en-US" dirty="0" smtClean="0"/>
              <a:t> </a:t>
            </a:r>
            <a:r>
              <a:rPr lang="en-US" dirty="0" err="1" smtClean="0"/>
              <a:t>về</a:t>
            </a:r>
            <a:r>
              <a:rPr lang="en-US" dirty="0" smtClean="0"/>
              <a:t> </a:t>
            </a:r>
            <a:r>
              <a:rPr lang="en-US" dirty="0" err="1" smtClean="0"/>
              <a:t>vai</a:t>
            </a:r>
            <a:r>
              <a:rPr lang="en-US" dirty="0" smtClean="0"/>
              <a:t> </a:t>
            </a:r>
            <a:r>
              <a:rPr lang="en-US" dirty="0" err="1" smtClean="0"/>
              <a:t>trò</a:t>
            </a:r>
            <a:r>
              <a:rPr lang="en-US" dirty="0" smtClean="0"/>
              <a:t> </a:t>
            </a:r>
            <a:r>
              <a:rPr lang="en-US" dirty="0" err="1" smtClean="0"/>
              <a:t>nhà</a:t>
            </a:r>
            <a:r>
              <a:rPr lang="en-US" dirty="0" smtClean="0"/>
              <a:t> </a:t>
            </a:r>
            <a:r>
              <a:rPr lang="en-US" dirty="0" err="1" smtClean="0"/>
              <a:t>giáo</a:t>
            </a:r>
            <a:r>
              <a:rPr lang="en-US" dirty="0" smtClean="0"/>
              <a:t> </a:t>
            </a:r>
            <a:r>
              <a:rPr lang="en-US" dirty="0" err="1" smtClean="0"/>
              <a:t>như</a:t>
            </a:r>
            <a:r>
              <a:rPr lang="en-US" dirty="0" smtClean="0"/>
              <a:t> </a:t>
            </a:r>
            <a:r>
              <a:rPr lang="en-US" dirty="0" err="1" smtClean="0"/>
              <a:t>sau</a:t>
            </a:r>
            <a:r>
              <a:rPr lang="en-US" dirty="0" smtClean="0"/>
              <a:t>:</a:t>
            </a:r>
          </a:p>
          <a:p>
            <a:pPr algn="just">
              <a:buClr>
                <a:srgbClr val="C00000"/>
              </a:buClr>
              <a:buFont typeface="Wingdings" panose="05000000000000000000" pitchFamily="2" charset="2"/>
              <a:buChar char="v"/>
            </a:pPr>
            <a:r>
              <a:rPr lang="en-US" dirty="0" smtClean="0"/>
              <a:t> Kg </a:t>
            </a:r>
            <a:r>
              <a:rPr lang="en-US" dirty="0" err="1" smtClean="0"/>
              <a:t>có</a:t>
            </a:r>
            <a:r>
              <a:rPr lang="vi-VN" dirty="0" smtClean="0"/>
              <a:t> </a:t>
            </a:r>
            <a:r>
              <a:rPr lang="vi-VN" dirty="0"/>
              <a:t>hệ thống </a:t>
            </a:r>
            <a:r>
              <a:rPr lang="en-US" dirty="0" smtClean="0"/>
              <a:t>GD</a:t>
            </a:r>
            <a:r>
              <a:rPr lang="vi-VN" dirty="0" smtClean="0"/>
              <a:t> nào </a:t>
            </a:r>
            <a:r>
              <a:rPr lang="vi-VN" dirty="0"/>
              <a:t>vượt qua </a:t>
            </a:r>
            <a:r>
              <a:rPr lang="vi-VN" dirty="0" smtClean="0"/>
              <a:t>được chất </a:t>
            </a:r>
            <a:r>
              <a:rPr lang="vi-VN" dirty="0"/>
              <a:t>lượng đội ngũ nhà </a:t>
            </a:r>
            <a:r>
              <a:rPr lang="vi-VN" dirty="0" smtClean="0"/>
              <a:t>giáo</a:t>
            </a:r>
            <a:r>
              <a:rPr lang="en-US" dirty="0" smtClean="0"/>
              <a:t>;</a:t>
            </a:r>
            <a:r>
              <a:rPr lang="vi-VN" dirty="0" smtClean="0"/>
              <a:t> </a:t>
            </a:r>
            <a:endParaRPr lang="en-US" dirty="0" smtClean="0"/>
          </a:p>
          <a:p>
            <a:pPr algn="just">
              <a:buClr>
                <a:srgbClr val="C00000"/>
              </a:buClr>
              <a:buFont typeface="Wingdings" panose="05000000000000000000" pitchFamily="2" charset="2"/>
              <a:buChar char="v"/>
            </a:pPr>
            <a:r>
              <a:rPr lang="en-US" dirty="0"/>
              <a:t> </a:t>
            </a:r>
            <a:r>
              <a:rPr lang="en-US" dirty="0" smtClean="0"/>
              <a:t>C</a:t>
            </a:r>
            <a:r>
              <a:rPr lang="vi-VN" dirty="0" smtClean="0"/>
              <a:t>hất </a:t>
            </a:r>
            <a:r>
              <a:rPr lang="vi-VN" dirty="0"/>
              <a:t>lượng của nhà giáo không thể vượt quá chất lượng của các chính sách định hình môi trường làm việc của họ trong trường và quy định cách thức lựa chọn, tuyển dụng và phát triển </a:t>
            </a:r>
            <a:r>
              <a:rPr lang="vi-VN" dirty="0" smtClean="0"/>
              <a:t>họ</a:t>
            </a:r>
            <a:r>
              <a:rPr lang="en-US" dirty="0" smtClean="0"/>
              <a:t>;</a:t>
            </a:r>
          </a:p>
          <a:p>
            <a:pPr algn="just">
              <a:buClr>
                <a:srgbClr val="C00000"/>
              </a:buClr>
              <a:buFont typeface="Wingdings" panose="05000000000000000000" pitchFamily="2" charset="2"/>
              <a:buChar char="v"/>
            </a:pPr>
            <a:r>
              <a:rPr lang="en-US" dirty="0"/>
              <a:t> </a:t>
            </a:r>
            <a:r>
              <a:rPr lang="en-US" dirty="0" err="1" smtClean="0"/>
              <a:t>Đặc</a:t>
            </a:r>
            <a:r>
              <a:rPr lang="en-US" dirty="0" smtClean="0"/>
              <a:t> </a:t>
            </a:r>
            <a:r>
              <a:rPr lang="en-US" dirty="0" err="1" smtClean="0"/>
              <a:t>thù</a:t>
            </a:r>
            <a:r>
              <a:rPr lang="en-US" dirty="0" smtClean="0"/>
              <a:t> </a:t>
            </a:r>
            <a:r>
              <a:rPr lang="en-US" dirty="0" err="1" smtClean="0"/>
              <a:t>trong</a:t>
            </a:r>
            <a:r>
              <a:rPr lang="en-US" dirty="0" smtClean="0"/>
              <a:t> </a:t>
            </a:r>
            <a:r>
              <a:rPr lang="en-US" dirty="0" err="1" smtClean="0"/>
              <a:t>lao</a:t>
            </a:r>
            <a:r>
              <a:rPr lang="en-US" dirty="0" smtClean="0"/>
              <a:t> </a:t>
            </a:r>
            <a:r>
              <a:rPr lang="en-US" dirty="0" err="1" smtClean="0"/>
              <a:t>động</a:t>
            </a:r>
            <a:r>
              <a:rPr lang="en-US" dirty="0" smtClean="0"/>
              <a:t> </a:t>
            </a:r>
            <a:r>
              <a:rPr lang="en-US" dirty="0" err="1" smtClean="0"/>
              <a:t>nhà</a:t>
            </a:r>
            <a:r>
              <a:rPr lang="en-US" dirty="0" smtClean="0"/>
              <a:t> </a:t>
            </a:r>
            <a:r>
              <a:rPr lang="en-US" dirty="0" err="1" smtClean="0"/>
              <a:t>giáo</a:t>
            </a:r>
            <a:r>
              <a:rPr lang="en-US" dirty="0" smtClean="0"/>
              <a:t> </a:t>
            </a:r>
            <a:r>
              <a:rPr lang="en-US" dirty="0" err="1" smtClean="0"/>
              <a:t>là</a:t>
            </a:r>
            <a:r>
              <a:rPr lang="en-US" dirty="0" smtClean="0"/>
              <a:t> ở </a:t>
            </a:r>
            <a:r>
              <a:rPr lang="en-US" dirty="0" err="1" smtClean="0"/>
              <a:t>tính</a:t>
            </a:r>
            <a:r>
              <a:rPr lang="en-US" dirty="0" smtClean="0"/>
              <a:t> </a:t>
            </a:r>
            <a:r>
              <a:rPr lang="en-US" dirty="0" err="1" smtClean="0"/>
              <a:t>phức</a:t>
            </a:r>
            <a:r>
              <a:rPr lang="en-US" dirty="0" smtClean="0"/>
              <a:t> </a:t>
            </a:r>
            <a:r>
              <a:rPr lang="en-US" dirty="0" err="1" smtClean="0"/>
              <a:t>hợp</a:t>
            </a:r>
            <a:r>
              <a:rPr lang="en-US" dirty="0" smtClean="0"/>
              <a:t> </a:t>
            </a:r>
            <a:r>
              <a:rPr lang="en-US" dirty="0" err="1" smtClean="0"/>
              <a:t>nghĩa</a:t>
            </a:r>
            <a:r>
              <a:rPr lang="en-US" dirty="0" smtClean="0"/>
              <a:t> </a:t>
            </a:r>
            <a:r>
              <a:rPr lang="en-US" dirty="0" err="1" smtClean="0"/>
              <a:t>là</a:t>
            </a:r>
            <a:r>
              <a:rPr lang="en-US" dirty="0"/>
              <a:t> </a:t>
            </a:r>
            <a:r>
              <a:rPr lang="en-US" dirty="0" err="1"/>
              <a:t>việc</a:t>
            </a:r>
            <a:r>
              <a:rPr lang="en-US" dirty="0"/>
              <a:t> </a:t>
            </a:r>
            <a:r>
              <a:rPr lang="en-US" dirty="0" err="1"/>
              <a:t>giảng</a:t>
            </a:r>
            <a:r>
              <a:rPr lang="en-US" dirty="0"/>
              <a:t> </a:t>
            </a:r>
            <a:r>
              <a:rPr lang="en-US" dirty="0" err="1"/>
              <a:t>dạy</a:t>
            </a:r>
            <a:r>
              <a:rPr lang="en-US" dirty="0"/>
              <a:t> </a:t>
            </a:r>
            <a:r>
              <a:rPr lang="en-US" dirty="0" err="1"/>
              <a:t>thành</a:t>
            </a:r>
            <a:r>
              <a:rPr lang="en-US" dirty="0"/>
              <a:t> </a:t>
            </a:r>
            <a:r>
              <a:rPr lang="en-US" dirty="0" err="1"/>
              <a:t>công</a:t>
            </a:r>
            <a:r>
              <a:rPr lang="en-US" dirty="0"/>
              <a:t> </a:t>
            </a:r>
            <a:r>
              <a:rPr lang="en-US" dirty="0" err="1"/>
              <a:t>cho</a:t>
            </a:r>
            <a:r>
              <a:rPr lang="en-US" dirty="0"/>
              <a:t> </a:t>
            </a:r>
            <a:r>
              <a:rPr lang="en-US" dirty="0" err="1"/>
              <a:t>một</a:t>
            </a:r>
            <a:r>
              <a:rPr lang="en-US" dirty="0"/>
              <a:t> </a:t>
            </a:r>
            <a:r>
              <a:rPr lang="en-US" dirty="0" err="1"/>
              <a:t>học</a:t>
            </a:r>
            <a:r>
              <a:rPr lang="en-US" dirty="0"/>
              <a:t> </a:t>
            </a:r>
            <a:r>
              <a:rPr lang="en-US" dirty="0" err="1"/>
              <a:t>sinh</a:t>
            </a:r>
            <a:r>
              <a:rPr lang="en-US" dirty="0"/>
              <a:t> </a:t>
            </a:r>
            <a:r>
              <a:rPr lang="en-US" dirty="0" err="1"/>
              <a:t>nào</a:t>
            </a:r>
            <a:r>
              <a:rPr lang="en-US" dirty="0"/>
              <a:t> </a:t>
            </a:r>
            <a:r>
              <a:rPr lang="en-US" dirty="0" err="1"/>
              <a:t>đó</a:t>
            </a:r>
            <a:r>
              <a:rPr lang="en-US" dirty="0"/>
              <a:t>, </a:t>
            </a:r>
            <a:r>
              <a:rPr lang="en-US" dirty="0" err="1"/>
              <a:t>lớp</a:t>
            </a:r>
            <a:r>
              <a:rPr lang="en-US" dirty="0"/>
              <a:t> </a:t>
            </a:r>
            <a:r>
              <a:rPr lang="en-US" dirty="0" err="1"/>
              <a:t>học</a:t>
            </a:r>
            <a:r>
              <a:rPr lang="en-US" dirty="0"/>
              <a:t> </a:t>
            </a:r>
            <a:r>
              <a:rPr lang="en-US" dirty="0" err="1"/>
              <a:t>nào</a:t>
            </a:r>
            <a:r>
              <a:rPr lang="en-US" dirty="0"/>
              <a:t> </a:t>
            </a:r>
            <a:r>
              <a:rPr lang="en-US" dirty="0" err="1"/>
              <a:t>đó</a:t>
            </a:r>
            <a:r>
              <a:rPr lang="en-US" dirty="0"/>
              <a:t>, </a:t>
            </a:r>
            <a:r>
              <a:rPr lang="en-US" dirty="0" err="1"/>
              <a:t>không</a:t>
            </a:r>
            <a:r>
              <a:rPr lang="en-US" dirty="0"/>
              <a:t> </a:t>
            </a:r>
            <a:r>
              <a:rPr lang="en-US" dirty="0" err="1"/>
              <a:t>có</a:t>
            </a:r>
            <a:r>
              <a:rPr lang="en-US" dirty="0"/>
              <a:t> </a:t>
            </a:r>
            <a:r>
              <a:rPr lang="en-US" dirty="0" err="1"/>
              <a:t>gì</a:t>
            </a:r>
            <a:r>
              <a:rPr lang="en-US" dirty="0"/>
              <a:t> </a:t>
            </a:r>
            <a:r>
              <a:rPr lang="en-US" dirty="0" err="1"/>
              <a:t>bảo</a:t>
            </a:r>
            <a:r>
              <a:rPr lang="en-US" dirty="0"/>
              <a:t> </a:t>
            </a:r>
            <a:r>
              <a:rPr lang="en-US" dirty="0" err="1"/>
              <a:t>đảm</a:t>
            </a:r>
            <a:r>
              <a:rPr lang="en-US" dirty="0"/>
              <a:t> </a:t>
            </a:r>
            <a:r>
              <a:rPr lang="en-US" dirty="0" err="1"/>
              <a:t>để</a:t>
            </a:r>
            <a:r>
              <a:rPr lang="en-US" dirty="0"/>
              <a:t> </a:t>
            </a:r>
            <a:r>
              <a:rPr lang="en-US" dirty="0" err="1"/>
              <a:t>việc</a:t>
            </a:r>
            <a:r>
              <a:rPr lang="en-US" dirty="0"/>
              <a:t> </a:t>
            </a:r>
            <a:r>
              <a:rPr lang="en-US" dirty="0" err="1"/>
              <a:t>đó</a:t>
            </a:r>
            <a:r>
              <a:rPr lang="en-US" dirty="0"/>
              <a:t> </a:t>
            </a:r>
            <a:r>
              <a:rPr lang="en-US" dirty="0" err="1"/>
              <a:t>tiếp</a:t>
            </a:r>
            <a:r>
              <a:rPr lang="en-US" dirty="0"/>
              <a:t> </a:t>
            </a:r>
            <a:r>
              <a:rPr lang="en-US" dirty="0" err="1"/>
              <a:t>tục</a:t>
            </a:r>
            <a:r>
              <a:rPr lang="en-US" dirty="0"/>
              <a:t> </a:t>
            </a:r>
            <a:r>
              <a:rPr lang="en-US" dirty="0" err="1"/>
              <a:t>thành</a:t>
            </a:r>
            <a:r>
              <a:rPr lang="en-US" dirty="0"/>
              <a:t> </a:t>
            </a:r>
            <a:r>
              <a:rPr lang="en-US" dirty="0" err="1"/>
              <a:t>công</a:t>
            </a:r>
            <a:r>
              <a:rPr lang="en-US" dirty="0"/>
              <a:t> </a:t>
            </a:r>
            <a:r>
              <a:rPr lang="en-US" dirty="0" err="1"/>
              <a:t>cho</a:t>
            </a:r>
            <a:r>
              <a:rPr lang="en-US" dirty="0"/>
              <a:t> </a:t>
            </a:r>
            <a:r>
              <a:rPr lang="en-US" dirty="0" err="1"/>
              <a:t>học</a:t>
            </a:r>
            <a:r>
              <a:rPr lang="en-US" dirty="0"/>
              <a:t> </a:t>
            </a:r>
            <a:r>
              <a:rPr lang="en-US" dirty="0" err="1"/>
              <a:t>sinh</a:t>
            </a:r>
            <a:r>
              <a:rPr lang="en-US" dirty="0"/>
              <a:t> </a:t>
            </a:r>
            <a:r>
              <a:rPr lang="en-US" dirty="0" err="1"/>
              <a:t>khác</a:t>
            </a:r>
            <a:r>
              <a:rPr lang="en-US" dirty="0"/>
              <a:t>, </a:t>
            </a:r>
            <a:r>
              <a:rPr lang="en-US" dirty="0" err="1"/>
              <a:t>lớp</a:t>
            </a:r>
            <a:r>
              <a:rPr lang="en-US" dirty="0"/>
              <a:t> </a:t>
            </a:r>
            <a:r>
              <a:rPr lang="en-US" dirty="0" err="1"/>
              <a:t>học</a:t>
            </a:r>
            <a:r>
              <a:rPr lang="en-US" dirty="0"/>
              <a:t> </a:t>
            </a:r>
            <a:r>
              <a:rPr lang="en-US" dirty="0" err="1"/>
              <a:t>khác</a:t>
            </a:r>
            <a:r>
              <a:rPr lang="en-US" dirty="0" smtClean="0"/>
              <a:t>.</a:t>
            </a:r>
          </a:p>
          <a:p>
            <a:pPr algn="just">
              <a:buClr>
                <a:srgbClr val="C00000"/>
              </a:buClr>
              <a:buFont typeface="Wingdings" panose="05000000000000000000" pitchFamily="2" charset="2"/>
              <a:buChar char="v"/>
            </a:pPr>
            <a:r>
              <a:rPr lang="vi-VN" dirty="0"/>
              <a:t>Quản lý nhà giáo cần một khung pháp lý tinh tế và chuyên biệt, trong đó nhà giáo, cả công lập và tư thục, thấy được chính mình, nghề nghiệp của mình, sứ mệnh của mình, con đường thăng tiến của mình, có vậy mới đem lại sự thành công cho người học và sự hài lòng của xã hội.</a:t>
            </a: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72227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03120"/>
            <a:ext cx="12191999" cy="3046988"/>
          </a:xfrm>
          <a:prstGeom prst="rect">
            <a:avLst/>
          </a:prstGeom>
          <a:solidFill>
            <a:srgbClr val="92D050"/>
          </a:solidFill>
        </p:spPr>
        <p:txBody>
          <a:bodyPr wrap="square" rtlCol="0">
            <a:spAutoFit/>
          </a:bodyPr>
          <a:lstStyle/>
          <a:p>
            <a:pPr algn="ctr"/>
            <a:r>
              <a:rPr lang="en-US" sz="4800" b="1" dirty="0" err="1" smtClean="0">
                <a:solidFill>
                  <a:srgbClr val="C00000"/>
                </a:solidFill>
              </a:rPr>
              <a:t>Quản</a:t>
            </a:r>
            <a:r>
              <a:rPr lang="en-US" sz="4800" b="1" dirty="0" smtClean="0">
                <a:solidFill>
                  <a:srgbClr val="C00000"/>
                </a:solidFill>
              </a:rPr>
              <a:t> </a:t>
            </a:r>
            <a:r>
              <a:rPr lang="en-US" sz="4800" b="1" dirty="0" err="1" smtClean="0">
                <a:solidFill>
                  <a:srgbClr val="C00000"/>
                </a:solidFill>
              </a:rPr>
              <a:t>lý</a:t>
            </a:r>
            <a:r>
              <a:rPr lang="en-US" sz="4800" b="1" dirty="0" smtClean="0">
                <a:solidFill>
                  <a:srgbClr val="C00000"/>
                </a:solidFill>
              </a:rPr>
              <a:t> </a:t>
            </a:r>
            <a:r>
              <a:rPr lang="en-US" sz="4800" b="1" dirty="0" err="1" smtClean="0">
                <a:solidFill>
                  <a:srgbClr val="C00000"/>
                </a:solidFill>
              </a:rPr>
              <a:t>nhà</a:t>
            </a:r>
            <a:r>
              <a:rPr lang="en-US" sz="4800" b="1" dirty="0" smtClean="0">
                <a:solidFill>
                  <a:srgbClr val="C00000"/>
                </a:solidFill>
              </a:rPr>
              <a:t> </a:t>
            </a:r>
            <a:r>
              <a:rPr lang="en-US" sz="4800" b="1" dirty="0" err="1" smtClean="0">
                <a:solidFill>
                  <a:srgbClr val="C00000"/>
                </a:solidFill>
              </a:rPr>
              <a:t>nước</a:t>
            </a:r>
            <a:r>
              <a:rPr lang="en-US" sz="4800" b="1" dirty="0" smtClean="0">
                <a:solidFill>
                  <a:srgbClr val="C00000"/>
                </a:solidFill>
              </a:rPr>
              <a:t> </a:t>
            </a:r>
            <a:r>
              <a:rPr lang="en-US" sz="4800" b="1" dirty="0" err="1" smtClean="0">
                <a:solidFill>
                  <a:srgbClr val="C00000"/>
                </a:solidFill>
              </a:rPr>
              <a:t>về</a:t>
            </a:r>
            <a:r>
              <a:rPr lang="en-US" sz="4800" b="1" dirty="0" smtClean="0">
                <a:solidFill>
                  <a:srgbClr val="C00000"/>
                </a:solidFill>
              </a:rPr>
              <a:t> </a:t>
            </a:r>
            <a:r>
              <a:rPr lang="en-US" sz="4800" b="1" dirty="0" err="1" smtClean="0">
                <a:solidFill>
                  <a:srgbClr val="C00000"/>
                </a:solidFill>
              </a:rPr>
              <a:t>nhà</a:t>
            </a:r>
            <a:r>
              <a:rPr lang="en-US" sz="4800" b="1" dirty="0" smtClean="0">
                <a:solidFill>
                  <a:srgbClr val="C00000"/>
                </a:solidFill>
              </a:rPr>
              <a:t> </a:t>
            </a:r>
            <a:r>
              <a:rPr lang="en-US" sz="4800" b="1" dirty="0" err="1" smtClean="0">
                <a:solidFill>
                  <a:srgbClr val="C00000"/>
                </a:solidFill>
              </a:rPr>
              <a:t>giáo</a:t>
            </a:r>
            <a:r>
              <a:rPr lang="en-US" sz="4800" b="1" dirty="0" smtClean="0">
                <a:solidFill>
                  <a:srgbClr val="C00000"/>
                </a:solidFill>
              </a:rPr>
              <a:t>: </a:t>
            </a:r>
          </a:p>
          <a:p>
            <a:pPr algn="ctr"/>
            <a:r>
              <a:rPr lang="en-US" sz="4800" b="1" dirty="0" err="1" smtClean="0">
                <a:solidFill>
                  <a:srgbClr val="C00000"/>
                </a:solidFill>
              </a:rPr>
              <a:t>Từ</a:t>
            </a:r>
            <a:r>
              <a:rPr lang="en-US" sz="4800" b="1" dirty="0" smtClean="0">
                <a:solidFill>
                  <a:srgbClr val="C00000"/>
                </a:solidFill>
              </a:rPr>
              <a:t> </a:t>
            </a:r>
            <a:r>
              <a:rPr lang="en-US" sz="4800" b="1" dirty="0" err="1" smtClean="0">
                <a:solidFill>
                  <a:srgbClr val="C00000"/>
                </a:solidFill>
              </a:rPr>
              <a:t>mô</a:t>
            </a:r>
            <a:r>
              <a:rPr lang="en-US" sz="4800" b="1" dirty="0" smtClean="0">
                <a:solidFill>
                  <a:srgbClr val="C00000"/>
                </a:solidFill>
              </a:rPr>
              <a:t> </a:t>
            </a:r>
            <a:r>
              <a:rPr lang="en-US" sz="4800" b="1" dirty="0" err="1" smtClean="0">
                <a:solidFill>
                  <a:srgbClr val="C00000"/>
                </a:solidFill>
              </a:rPr>
              <a:t>hình</a:t>
            </a:r>
            <a:r>
              <a:rPr lang="en-US" sz="4800" b="1" dirty="0" smtClean="0">
                <a:solidFill>
                  <a:srgbClr val="C00000"/>
                </a:solidFill>
              </a:rPr>
              <a:t> </a:t>
            </a:r>
            <a:r>
              <a:rPr lang="en-US" sz="4800" b="1" dirty="0" err="1" smtClean="0">
                <a:solidFill>
                  <a:srgbClr val="C00000"/>
                </a:solidFill>
              </a:rPr>
              <a:t>quản</a:t>
            </a:r>
            <a:r>
              <a:rPr lang="en-US" sz="4800" b="1" dirty="0" smtClean="0">
                <a:solidFill>
                  <a:srgbClr val="C00000"/>
                </a:solidFill>
              </a:rPr>
              <a:t> </a:t>
            </a:r>
            <a:r>
              <a:rPr lang="en-US" sz="4800" b="1" dirty="0" err="1" smtClean="0">
                <a:solidFill>
                  <a:srgbClr val="C00000"/>
                </a:solidFill>
              </a:rPr>
              <a:t>lý</a:t>
            </a:r>
            <a:r>
              <a:rPr lang="en-US" sz="4800" b="1" dirty="0" smtClean="0">
                <a:solidFill>
                  <a:srgbClr val="C00000"/>
                </a:solidFill>
              </a:rPr>
              <a:t> </a:t>
            </a:r>
            <a:r>
              <a:rPr lang="en-US" sz="4800" b="1" dirty="0" err="1" smtClean="0">
                <a:solidFill>
                  <a:srgbClr val="C00000"/>
                </a:solidFill>
              </a:rPr>
              <a:t>nhân</a:t>
            </a:r>
            <a:r>
              <a:rPr lang="en-US" sz="4800" b="1" dirty="0" smtClean="0">
                <a:solidFill>
                  <a:srgbClr val="C00000"/>
                </a:solidFill>
              </a:rPr>
              <a:t> </a:t>
            </a:r>
            <a:r>
              <a:rPr lang="en-US" sz="4800" b="1" dirty="0" err="1" smtClean="0">
                <a:solidFill>
                  <a:srgbClr val="C00000"/>
                </a:solidFill>
              </a:rPr>
              <a:t>sự</a:t>
            </a:r>
            <a:r>
              <a:rPr lang="en-US" sz="4800" b="1" dirty="0" smtClean="0">
                <a:solidFill>
                  <a:srgbClr val="C00000"/>
                </a:solidFill>
              </a:rPr>
              <a:t> sang </a:t>
            </a:r>
          </a:p>
          <a:p>
            <a:pPr algn="ctr"/>
            <a:r>
              <a:rPr lang="en-US" sz="4800" b="1" dirty="0" err="1" smtClean="0">
                <a:solidFill>
                  <a:srgbClr val="C00000"/>
                </a:solidFill>
              </a:rPr>
              <a:t>mô</a:t>
            </a:r>
            <a:r>
              <a:rPr lang="en-US" sz="4800" b="1" dirty="0" smtClean="0">
                <a:solidFill>
                  <a:srgbClr val="C00000"/>
                </a:solidFill>
              </a:rPr>
              <a:t> </a:t>
            </a:r>
            <a:r>
              <a:rPr lang="en-US" sz="4800" b="1" dirty="0" err="1" smtClean="0">
                <a:solidFill>
                  <a:srgbClr val="C00000"/>
                </a:solidFill>
              </a:rPr>
              <a:t>hình</a:t>
            </a:r>
            <a:r>
              <a:rPr lang="en-US" sz="4800" b="1" dirty="0" smtClean="0">
                <a:solidFill>
                  <a:srgbClr val="C00000"/>
                </a:solidFill>
              </a:rPr>
              <a:t> </a:t>
            </a:r>
            <a:r>
              <a:rPr lang="en-US" sz="4800" b="1" dirty="0" err="1" smtClean="0">
                <a:solidFill>
                  <a:srgbClr val="C00000"/>
                </a:solidFill>
              </a:rPr>
              <a:t>quản</a:t>
            </a:r>
            <a:r>
              <a:rPr lang="en-US" sz="4800" b="1" dirty="0" smtClean="0">
                <a:solidFill>
                  <a:srgbClr val="C00000"/>
                </a:solidFill>
              </a:rPr>
              <a:t> </a:t>
            </a:r>
            <a:r>
              <a:rPr lang="en-US" sz="4800" b="1" dirty="0" err="1" smtClean="0">
                <a:solidFill>
                  <a:srgbClr val="C00000"/>
                </a:solidFill>
              </a:rPr>
              <a:t>lý</a:t>
            </a:r>
            <a:r>
              <a:rPr lang="en-US" sz="4800" b="1" dirty="0" smtClean="0">
                <a:solidFill>
                  <a:srgbClr val="C00000"/>
                </a:solidFill>
              </a:rPr>
              <a:t> </a:t>
            </a:r>
            <a:r>
              <a:rPr lang="en-US" sz="4800" b="1" dirty="0" err="1" smtClean="0">
                <a:solidFill>
                  <a:srgbClr val="C00000"/>
                </a:solidFill>
              </a:rPr>
              <a:t>phát</a:t>
            </a:r>
            <a:r>
              <a:rPr lang="en-US" sz="4800" b="1" dirty="0" smtClean="0">
                <a:solidFill>
                  <a:srgbClr val="C00000"/>
                </a:solidFill>
              </a:rPr>
              <a:t> </a:t>
            </a:r>
            <a:r>
              <a:rPr lang="en-US" sz="4800" b="1" dirty="0" err="1" smtClean="0">
                <a:solidFill>
                  <a:srgbClr val="C00000"/>
                </a:solidFill>
              </a:rPr>
              <a:t>triển</a:t>
            </a:r>
            <a:r>
              <a:rPr lang="en-US" sz="4800" b="1" dirty="0" smtClean="0">
                <a:solidFill>
                  <a:srgbClr val="C00000"/>
                </a:solidFill>
              </a:rPr>
              <a:t> </a:t>
            </a:r>
            <a:r>
              <a:rPr lang="en-US" sz="4800" b="1" dirty="0" err="1" smtClean="0">
                <a:solidFill>
                  <a:srgbClr val="C00000"/>
                </a:solidFill>
              </a:rPr>
              <a:t>nguồn</a:t>
            </a:r>
            <a:r>
              <a:rPr lang="en-US" sz="4800" b="1" dirty="0" smtClean="0">
                <a:solidFill>
                  <a:srgbClr val="C00000"/>
                </a:solidFill>
              </a:rPr>
              <a:t> </a:t>
            </a:r>
            <a:r>
              <a:rPr lang="en-US" sz="4800" b="1" dirty="0" err="1" smtClean="0">
                <a:solidFill>
                  <a:srgbClr val="C00000"/>
                </a:solidFill>
              </a:rPr>
              <a:t>nhân</a:t>
            </a:r>
            <a:r>
              <a:rPr lang="en-US" sz="4800" b="1" dirty="0" smtClean="0">
                <a:solidFill>
                  <a:srgbClr val="C00000"/>
                </a:solidFill>
              </a:rPr>
              <a:t> </a:t>
            </a:r>
            <a:r>
              <a:rPr lang="en-US" sz="4800" b="1" dirty="0" err="1" smtClean="0">
                <a:solidFill>
                  <a:srgbClr val="C00000"/>
                </a:solidFill>
              </a:rPr>
              <a:t>lực</a:t>
            </a:r>
            <a:endParaRPr lang="en-US" sz="4800" b="1" dirty="0" smtClean="0">
              <a:solidFill>
                <a:srgbClr val="C00000"/>
              </a:solidFill>
            </a:endParaRPr>
          </a:p>
          <a:p>
            <a:pPr algn="ctr"/>
            <a:endParaRPr lang="en-US" sz="4800" b="1" dirty="0">
              <a:solidFill>
                <a:srgbClr val="C00000"/>
              </a:solidFill>
            </a:endParaRPr>
          </a:p>
        </p:txBody>
      </p:sp>
      <p:sp>
        <p:nvSpPr>
          <p:cNvPr id="2" name="Slide Number Placeholder 1"/>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70700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4"/>
          </a:xfrm>
        </p:spPr>
        <p:txBody>
          <a:bodyPr>
            <a:normAutofit/>
          </a:bodyPr>
          <a:lstStyle/>
          <a:p>
            <a:pPr algn="ctr"/>
            <a:r>
              <a:rPr lang="en-US" sz="3600" b="1" dirty="0" smtClean="0">
                <a:solidFill>
                  <a:srgbClr val="C00000"/>
                </a:solidFill>
              </a:rPr>
              <a:t>QLNN </a:t>
            </a:r>
            <a:r>
              <a:rPr lang="en-US" sz="3600" b="1" dirty="0" err="1" smtClean="0">
                <a:solidFill>
                  <a:srgbClr val="C00000"/>
                </a:solidFill>
              </a:rPr>
              <a:t>về</a:t>
            </a:r>
            <a:r>
              <a:rPr lang="en-US" sz="3600" b="1" dirty="0" smtClean="0">
                <a:solidFill>
                  <a:srgbClr val="C00000"/>
                </a:solidFill>
              </a:rPr>
              <a:t> </a:t>
            </a:r>
            <a:r>
              <a:rPr lang="en-US" sz="3600" b="1" dirty="0" err="1" smtClean="0">
                <a:solidFill>
                  <a:srgbClr val="C00000"/>
                </a:solidFill>
              </a:rPr>
              <a:t>nhà</a:t>
            </a:r>
            <a:r>
              <a:rPr lang="en-US" sz="3600" b="1" dirty="0" smtClean="0">
                <a:solidFill>
                  <a:srgbClr val="C00000"/>
                </a:solidFill>
              </a:rPr>
              <a:t> </a:t>
            </a:r>
            <a:r>
              <a:rPr lang="en-US" sz="3600" b="1" dirty="0" err="1" smtClean="0">
                <a:solidFill>
                  <a:srgbClr val="C00000"/>
                </a:solidFill>
              </a:rPr>
              <a:t>giáo</a:t>
            </a:r>
            <a:endParaRPr lang="en-US" sz="3600" b="1" dirty="0">
              <a:solidFill>
                <a:srgbClr val="C00000"/>
              </a:solidFill>
            </a:endParaRPr>
          </a:p>
        </p:txBody>
      </p:sp>
      <p:sp>
        <p:nvSpPr>
          <p:cNvPr id="3" name="Content Placeholder 2"/>
          <p:cNvSpPr>
            <a:spLocks noGrp="1"/>
          </p:cNvSpPr>
          <p:nvPr>
            <p:ph idx="1"/>
          </p:nvPr>
        </p:nvSpPr>
        <p:spPr>
          <a:xfrm>
            <a:off x="838200" y="1345474"/>
            <a:ext cx="10515600" cy="4831489"/>
          </a:xfrm>
        </p:spPr>
        <p:txBody>
          <a:bodyPr>
            <a:normAutofit lnSpcReduction="10000"/>
          </a:bodyPr>
          <a:lstStyle/>
          <a:p>
            <a:pPr marL="514350" indent="-514350" algn="just">
              <a:buClr>
                <a:srgbClr val="C00000"/>
              </a:buClr>
              <a:buFont typeface="+mj-lt"/>
              <a:buAutoNum type="arabicPeriod"/>
            </a:pPr>
            <a:r>
              <a:rPr lang="en-US" dirty="0" err="1" smtClean="0"/>
              <a:t>Mục</a:t>
            </a:r>
            <a:r>
              <a:rPr lang="en-US" dirty="0" smtClean="0"/>
              <a:t> </a:t>
            </a:r>
            <a:r>
              <a:rPr lang="en-US" dirty="0" err="1" smtClean="0"/>
              <a:t>đích</a:t>
            </a:r>
            <a:r>
              <a:rPr lang="en-US" dirty="0" smtClean="0"/>
              <a:t> </a:t>
            </a:r>
            <a:r>
              <a:rPr lang="en-US" dirty="0" err="1" smtClean="0"/>
              <a:t>của</a:t>
            </a:r>
            <a:r>
              <a:rPr lang="en-US" dirty="0" smtClean="0"/>
              <a:t> QLNN </a:t>
            </a:r>
            <a:r>
              <a:rPr lang="en-US" dirty="0" err="1" smtClean="0"/>
              <a:t>về</a:t>
            </a:r>
            <a:r>
              <a:rPr lang="en-US" dirty="0" smtClean="0"/>
              <a:t> </a:t>
            </a:r>
            <a:r>
              <a:rPr lang="en-US" dirty="0" err="1" smtClean="0"/>
              <a:t>nhà</a:t>
            </a:r>
            <a:r>
              <a:rPr lang="en-US" dirty="0" smtClean="0"/>
              <a:t> </a:t>
            </a:r>
            <a:r>
              <a:rPr lang="en-US" dirty="0" err="1" smtClean="0"/>
              <a:t>giáo</a:t>
            </a:r>
            <a:r>
              <a:rPr lang="en-US" dirty="0" smtClean="0"/>
              <a:t> </a:t>
            </a:r>
            <a:r>
              <a:rPr lang="vi-VN" dirty="0" smtClean="0"/>
              <a:t>là </a:t>
            </a:r>
            <a:r>
              <a:rPr lang="vi-VN" dirty="0"/>
              <a:t>tạo ra một hành lang pháp lý để có một đội ngũ nhà giáo đủ về số lượng, bảo đảm về chất lượng, hợp lý về cơ cấu </a:t>
            </a:r>
            <a:r>
              <a:rPr lang="vi-VN" i="1" dirty="0"/>
              <a:t>trong những giới hạn của ngân sách nhà nước giành cho giáo dục. </a:t>
            </a:r>
            <a:endParaRPr lang="en-US" i="1" dirty="0" smtClean="0"/>
          </a:p>
          <a:p>
            <a:pPr marL="514350" indent="-514350" algn="just">
              <a:buClr>
                <a:srgbClr val="C00000"/>
              </a:buClr>
              <a:buFont typeface="+mj-lt"/>
              <a:buAutoNum type="arabicPeriod"/>
            </a:pPr>
            <a:r>
              <a:rPr lang="vi-VN" dirty="0"/>
              <a:t>Đây là một </a:t>
            </a:r>
            <a:r>
              <a:rPr lang="vi-VN" i="1" dirty="0"/>
              <a:t>công việc phức tạp và quan trọng </a:t>
            </a:r>
            <a:r>
              <a:rPr lang="vi-VN" dirty="0"/>
              <a:t>khi mà, ở bất kỳ quốc gia nào, nhà giáo trường công lập cũng là đại bộ phận lực lượng viên chức, và chi tiêu tiền lương của họ chiếm phần lớn ngân sách chi cho ngành giáo </a:t>
            </a:r>
            <a:r>
              <a:rPr lang="vi-VN" dirty="0" smtClean="0"/>
              <a:t>dục</a:t>
            </a:r>
            <a:r>
              <a:rPr lang="en-US" dirty="0" smtClean="0"/>
              <a:t>.</a:t>
            </a:r>
          </a:p>
          <a:p>
            <a:pPr marL="514350" indent="-514350" algn="just">
              <a:buClr>
                <a:srgbClr val="C00000"/>
              </a:buClr>
              <a:buFont typeface="+mj-lt"/>
              <a:buAutoNum type="arabicPeriod"/>
            </a:pPr>
            <a:r>
              <a:rPr lang="vi-VN" dirty="0"/>
              <a:t>Cùng với nhận thức ngày càng được khẳng định rằng nhà giáo đóng vai trò quyết định trong việc nâng cao chất lượng giáo dục thì QLNN về nhà giáo cũng trở thành nhiệm vụ </a:t>
            </a:r>
            <a:r>
              <a:rPr lang="vi-VN" i="1" dirty="0"/>
              <a:t>phức tạp và quan trọng nhất trong QLNN về giáo dục.</a:t>
            </a:r>
            <a:endParaRPr lang="en-US" i="1" dirty="0"/>
          </a:p>
        </p:txBody>
      </p:sp>
      <p:sp>
        <p:nvSpPr>
          <p:cNvPr id="4" name="Slide Number Placeholder 3"/>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143342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0349"/>
          </a:xfrm>
        </p:spPr>
        <p:txBody>
          <a:bodyPr>
            <a:normAutofit fontScale="90000"/>
          </a:bodyPr>
          <a:lstStyle/>
          <a:p>
            <a:pPr algn="ctr"/>
            <a:r>
              <a:rPr lang="en-US" sz="3600" b="1" dirty="0" smtClean="0">
                <a:solidFill>
                  <a:srgbClr val="C00000"/>
                </a:solidFill>
              </a:rPr>
              <a:t>QLNN </a:t>
            </a:r>
            <a:r>
              <a:rPr lang="en-US" sz="3600" b="1" dirty="0" err="1" smtClean="0">
                <a:solidFill>
                  <a:srgbClr val="C00000"/>
                </a:solidFill>
              </a:rPr>
              <a:t>về</a:t>
            </a:r>
            <a:r>
              <a:rPr lang="en-US" sz="3600" b="1" dirty="0" smtClean="0">
                <a:solidFill>
                  <a:srgbClr val="C00000"/>
                </a:solidFill>
              </a:rPr>
              <a:t> </a:t>
            </a:r>
            <a:r>
              <a:rPr lang="en-US" sz="3600" b="1" dirty="0" err="1" smtClean="0">
                <a:solidFill>
                  <a:srgbClr val="C00000"/>
                </a:solidFill>
              </a:rPr>
              <a:t>nhà</a:t>
            </a:r>
            <a:r>
              <a:rPr lang="en-US" sz="3600" b="1" dirty="0" smtClean="0">
                <a:solidFill>
                  <a:srgbClr val="C00000"/>
                </a:solidFill>
              </a:rPr>
              <a:t> </a:t>
            </a:r>
            <a:r>
              <a:rPr lang="en-US" sz="3600" b="1" dirty="0" err="1" smtClean="0">
                <a:solidFill>
                  <a:srgbClr val="C00000"/>
                </a:solidFill>
              </a:rPr>
              <a:t>giáo</a:t>
            </a:r>
            <a:r>
              <a:rPr lang="en-US" sz="3600" b="1" dirty="0" smtClean="0">
                <a:solidFill>
                  <a:srgbClr val="C00000"/>
                </a:solidFill>
              </a:rPr>
              <a:t> </a:t>
            </a:r>
            <a:br>
              <a:rPr lang="en-US" sz="3600" b="1" dirty="0" smtClean="0">
                <a:solidFill>
                  <a:srgbClr val="C00000"/>
                </a:solidFill>
              </a:rPr>
            </a:br>
            <a:r>
              <a:rPr lang="en-US" sz="3600" b="1" dirty="0" err="1" smtClean="0">
                <a:solidFill>
                  <a:srgbClr val="C00000"/>
                </a:solidFill>
              </a:rPr>
              <a:t>theo</a:t>
            </a:r>
            <a:r>
              <a:rPr lang="en-US" sz="3600" b="1" dirty="0" smtClean="0">
                <a:solidFill>
                  <a:srgbClr val="C00000"/>
                </a:solidFill>
              </a:rPr>
              <a:t> </a:t>
            </a:r>
            <a:r>
              <a:rPr lang="en-US" sz="3600" b="1" dirty="0" err="1" smtClean="0">
                <a:solidFill>
                  <a:srgbClr val="C00000"/>
                </a:solidFill>
              </a:rPr>
              <a:t>mô</a:t>
            </a:r>
            <a:r>
              <a:rPr lang="en-US" sz="3600" b="1" dirty="0" smtClean="0">
                <a:solidFill>
                  <a:srgbClr val="C00000"/>
                </a:solidFill>
              </a:rPr>
              <a:t> </a:t>
            </a:r>
            <a:r>
              <a:rPr lang="en-US" sz="3600" b="1" dirty="0" err="1" smtClean="0">
                <a:solidFill>
                  <a:srgbClr val="C00000"/>
                </a:solidFill>
              </a:rPr>
              <a:t>hình</a:t>
            </a:r>
            <a:r>
              <a:rPr lang="en-US" sz="3600" b="1" dirty="0" smtClean="0">
                <a:solidFill>
                  <a:srgbClr val="C00000"/>
                </a:solidFill>
              </a:rPr>
              <a:t> </a:t>
            </a:r>
            <a:r>
              <a:rPr lang="en-US" sz="3600" b="1" dirty="0" err="1" smtClean="0">
                <a:solidFill>
                  <a:srgbClr val="C00000"/>
                </a:solidFill>
              </a:rPr>
              <a:t>quản</a:t>
            </a:r>
            <a:r>
              <a:rPr lang="en-US" sz="3600" b="1" dirty="0" smtClean="0">
                <a:solidFill>
                  <a:srgbClr val="C00000"/>
                </a:solidFill>
              </a:rPr>
              <a:t> </a:t>
            </a:r>
            <a:r>
              <a:rPr lang="en-US" sz="3600" b="1" dirty="0" err="1" smtClean="0">
                <a:solidFill>
                  <a:srgbClr val="C00000"/>
                </a:solidFill>
              </a:rPr>
              <a:t>lý</a:t>
            </a:r>
            <a:r>
              <a:rPr lang="en-US" sz="3600" b="1" dirty="0" smtClean="0">
                <a:solidFill>
                  <a:srgbClr val="C00000"/>
                </a:solidFill>
              </a:rPr>
              <a:t> </a:t>
            </a:r>
            <a:r>
              <a:rPr lang="en-US" sz="3600" b="1" dirty="0" err="1" smtClean="0">
                <a:solidFill>
                  <a:srgbClr val="C00000"/>
                </a:solidFill>
              </a:rPr>
              <a:t>nhân</a:t>
            </a:r>
            <a:r>
              <a:rPr lang="en-US" sz="3600" b="1" dirty="0" smtClean="0">
                <a:solidFill>
                  <a:srgbClr val="C00000"/>
                </a:solidFill>
              </a:rPr>
              <a:t> </a:t>
            </a:r>
            <a:r>
              <a:rPr lang="en-US" sz="3600" b="1" dirty="0" err="1" smtClean="0">
                <a:solidFill>
                  <a:srgbClr val="C00000"/>
                </a:solidFill>
              </a:rPr>
              <a:t>sự</a:t>
            </a:r>
            <a:endParaRPr lang="en-US" sz="3600" b="1" dirty="0">
              <a:solidFill>
                <a:srgbClr val="C00000"/>
              </a:solidFill>
            </a:endParaRPr>
          </a:p>
        </p:txBody>
      </p:sp>
      <p:sp>
        <p:nvSpPr>
          <p:cNvPr id="3" name="Content Placeholder 2"/>
          <p:cNvSpPr>
            <a:spLocks noGrp="1"/>
          </p:cNvSpPr>
          <p:nvPr>
            <p:ph idx="1"/>
          </p:nvPr>
        </p:nvSpPr>
        <p:spPr>
          <a:xfrm>
            <a:off x="838200" y="1436914"/>
            <a:ext cx="10515600" cy="4740049"/>
          </a:xfrm>
        </p:spPr>
        <p:txBody>
          <a:bodyPr>
            <a:normAutofit lnSpcReduction="10000"/>
          </a:bodyPr>
          <a:lstStyle/>
          <a:p>
            <a:pPr marL="0" indent="0" algn="just">
              <a:buNone/>
            </a:pPr>
            <a:r>
              <a:rPr lang="vi-VN" dirty="0"/>
              <a:t>Cho đến những năm 80 của thế kỷ trước, khi hệ thống giáo dục ở các nước đều có đặc trưng chung là công lập và chưa phức tạp như hệ thống giáo dục ngày nay thì QLNN về nhà giáo được thực hiện chủ yếu theo mô hình quản lý nhân sự (personnel management</a:t>
            </a:r>
            <a:r>
              <a:rPr lang="vi-VN" dirty="0" smtClean="0"/>
              <a:t>)</a:t>
            </a:r>
            <a:r>
              <a:rPr lang="en-US" dirty="0" smtClean="0"/>
              <a:t>:</a:t>
            </a:r>
          </a:p>
          <a:p>
            <a:pPr algn="just">
              <a:buClr>
                <a:srgbClr val="C00000"/>
              </a:buClr>
              <a:buFont typeface="Wingdings" panose="05000000000000000000" pitchFamily="2" charset="2"/>
              <a:buChar char="v"/>
            </a:pPr>
            <a:r>
              <a:rPr lang="en-US" dirty="0" err="1" smtClean="0"/>
              <a:t>Nhà</a:t>
            </a:r>
            <a:r>
              <a:rPr lang="en-US" dirty="0" smtClean="0"/>
              <a:t> </a:t>
            </a:r>
            <a:r>
              <a:rPr lang="en-US" dirty="0" err="1" smtClean="0"/>
              <a:t>giáo</a:t>
            </a:r>
            <a:r>
              <a:rPr lang="en-US" dirty="0" smtClean="0"/>
              <a:t>, </a:t>
            </a:r>
            <a:r>
              <a:rPr lang="en-US" dirty="0" err="1" smtClean="0"/>
              <a:t>cũng</a:t>
            </a:r>
            <a:r>
              <a:rPr lang="en-US" dirty="0" smtClean="0"/>
              <a:t> </a:t>
            </a:r>
            <a:r>
              <a:rPr lang="en-US" dirty="0" err="1" smtClean="0"/>
              <a:t>như</a:t>
            </a:r>
            <a:r>
              <a:rPr lang="en-US" dirty="0" smtClean="0"/>
              <a:t> </a:t>
            </a:r>
            <a:r>
              <a:rPr lang="en-US" dirty="0" err="1" smtClean="0"/>
              <a:t>mọi</a:t>
            </a:r>
            <a:r>
              <a:rPr lang="en-US" dirty="0" smtClean="0"/>
              <a:t> </a:t>
            </a:r>
            <a:r>
              <a:rPr lang="en-US" dirty="0" err="1" smtClean="0"/>
              <a:t>lao</a:t>
            </a:r>
            <a:r>
              <a:rPr lang="en-US" dirty="0" smtClean="0"/>
              <a:t> </a:t>
            </a:r>
            <a:r>
              <a:rPr lang="en-US" dirty="0" err="1" smtClean="0"/>
              <a:t>động</a:t>
            </a:r>
            <a:r>
              <a:rPr lang="en-US" dirty="0" smtClean="0"/>
              <a:t> </a:t>
            </a:r>
            <a:r>
              <a:rPr lang="en-US" dirty="0" err="1" smtClean="0"/>
              <a:t>trong</a:t>
            </a:r>
            <a:r>
              <a:rPr lang="en-US" dirty="0" smtClean="0"/>
              <a:t> </a:t>
            </a:r>
            <a:r>
              <a:rPr lang="en-US" dirty="0" err="1" smtClean="0"/>
              <a:t>lĩnh</a:t>
            </a:r>
            <a:r>
              <a:rPr lang="en-US" dirty="0" smtClean="0"/>
              <a:t> </a:t>
            </a:r>
            <a:r>
              <a:rPr lang="en-US" dirty="0" err="1" smtClean="0"/>
              <a:t>vực</a:t>
            </a:r>
            <a:r>
              <a:rPr lang="en-US" dirty="0" smtClean="0"/>
              <a:t> </a:t>
            </a:r>
            <a:r>
              <a:rPr lang="en-US" dirty="0" err="1" smtClean="0"/>
              <a:t>dịch</a:t>
            </a:r>
            <a:r>
              <a:rPr lang="en-US" dirty="0" smtClean="0"/>
              <a:t> </a:t>
            </a:r>
            <a:r>
              <a:rPr lang="en-US" dirty="0" err="1" smtClean="0"/>
              <a:t>vụ</a:t>
            </a:r>
            <a:r>
              <a:rPr lang="en-US" dirty="0" smtClean="0"/>
              <a:t> </a:t>
            </a:r>
            <a:r>
              <a:rPr lang="en-US" dirty="0" err="1" smtClean="0"/>
              <a:t>công</a:t>
            </a:r>
            <a:r>
              <a:rPr lang="en-US" dirty="0" smtClean="0"/>
              <a:t>, </a:t>
            </a:r>
            <a:r>
              <a:rPr lang="en-US" dirty="0" err="1" smtClean="0"/>
              <a:t>chỉ</a:t>
            </a:r>
            <a:r>
              <a:rPr lang="en-US" dirty="0" smtClean="0"/>
              <a:t> </a:t>
            </a:r>
            <a:r>
              <a:rPr lang="en-US" dirty="0" err="1" smtClean="0"/>
              <a:t>được</a:t>
            </a:r>
            <a:r>
              <a:rPr lang="en-US" dirty="0" smtClean="0"/>
              <a:t> </a:t>
            </a:r>
            <a:r>
              <a:rPr lang="en-US" dirty="0" err="1" smtClean="0"/>
              <a:t>quan</a:t>
            </a:r>
            <a:r>
              <a:rPr lang="en-US" dirty="0" smtClean="0"/>
              <a:t> </a:t>
            </a:r>
            <a:r>
              <a:rPr lang="en-US" dirty="0" err="1" smtClean="0"/>
              <a:t>niệm</a:t>
            </a:r>
            <a:r>
              <a:rPr lang="en-US" dirty="0" smtClean="0"/>
              <a:t> </a:t>
            </a:r>
            <a:r>
              <a:rPr lang="en-US" dirty="0" err="1" smtClean="0"/>
              <a:t>đơn</a:t>
            </a:r>
            <a:r>
              <a:rPr lang="en-US" dirty="0" smtClean="0"/>
              <a:t> </a:t>
            </a:r>
            <a:r>
              <a:rPr lang="en-US" dirty="0" err="1" smtClean="0"/>
              <a:t>thuần</a:t>
            </a:r>
            <a:r>
              <a:rPr lang="en-US" dirty="0" smtClean="0"/>
              <a:t> </a:t>
            </a:r>
            <a:r>
              <a:rPr lang="en-US" dirty="0" err="1" smtClean="0"/>
              <a:t>là</a:t>
            </a:r>
            <a:r>
              <a:rPr lang="en-US" dirty="0" smtClean="0"/>
              <a:t> </a:t>
            </a:r>
            <a:r>
              <a:rPr lang="en-US" dirty="0" err="1" smtClean="0"/>
              <a:t>nhân</a:t>
            </a:r>
            <a:r>
              <a:rPr lang="en-US" dirty="0" smtClean="0"/>
              <a:t> </a:t>
            </a:r>
            <a:r>
              <a:rPr lang="en-US" dirty="0" err="1" smtClean="0"/>
              <a:t>sự</a:t>
            </a:r>
            <a:r>
              <a:rPr lang="en-US" dirty="0" smtClean="0"/>
              <a:t> </a:t>
            </a:r>
            <a:r>
              <a:rPr lang="en-US" dirty="0" err="1" smtClean="0"/>
              <a:t>cần</a:t>
            </a:r>
            <a:r>
              <a:rPr lang="en-US" dirty="0" smtClean="0"/>
              <a:t> </a:t>
            </a:r>
            <a:r>
              <a:rPr lang="en-US" dirty="0" err="1" smtClean="0"/>
              <a:t>thiết</a:t>
            </a:r>
            <a:r>
              <a:rPr lang="en-US" dirty="0" smtClean="0"/>
              <a:t> </a:t>
            </a:r>
            <a:r>
              <a:rPr lang="en-US" dirty="0" err="1" smtClean="0"/>
              <a:t>cho</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giáo</a:t>
            </a:r>
            <a:r>
              <a:rPr lang="en-US" dirty="0" smtClean="0"/>
              <a:t> </a:t>
            </a:r>
            <a:r>
              <a:rPr lang="en-US" dirty="0" err="1" smtClean="0"/>
              <a:t>dục</a:t>
            </a:r>
            <a:r>
              <a:rPr lang="en-US" dirty="0" smtClean="0"/>
              <a:t>;</a:t>
            </a:r>
          </a:p>
          <a:p>
            <a:pPr algn="just">
              <a:buClr>
                <a:srgbClr val="C00000"/>
              </a:buClr>
              <a:buFont typeface="Wingdings" panose="05000000000000000000" pitchFamily="2" charset="2"/>
              <a:buChar char="v"/>
            </a:pPr>
            <a:r>
              <a:rPr lang="en-US" dirty="0" err="1" smtClean="0"/>
              <a:t>Việc</a:t>
            </a:r>
            <a:r>
              <a:rPr lang="en-US" dirty="0" smtClean="0"/>
              <a:t> </a:t>
            </a:r>
            <a:r>
              <a:rPr lang="en-US" dirty="0" err="1" smtClean="0"/>
              <a:t>đào</a:t>
            </a:r>
            <a:r>
              <a:rPr lang="en-US" dirty="0" smtClean="0"/>
              <a:t> </a:t>
            </a:r>
            <a:r>
              <a:rPr lang="en-US" dirty="0" err="1"/>
              <a:t>tạo</a:t>
            </a:r>
            <a:r>
              <a:rPr lang="en-US" dirty="0"/>
              <a:t>, </a:t>
            </a:r>
            <a:r>
              <a:rPr lang="en-US" dirty="0" err="1"/>
              <a:t>tuyển</a:t>
            </a:r>
            <a:r>
              <a:rPr lang="en-US" dirty="0"/>
              <a:t> </a:t>
            </a:r>
            <a:r>
              <a:rPr lang="en-US" dirty="0" err="1"/>
              <a:t>dụng</a:t>
            </a:r>
            <a:r>
              <a:rPr lang="en-US" dirty="0"/>
              <a:t>, </a:t>
            </a:r>
            <a:r>
              <a:rPr lang="en-US" dirty="0" err="1"/>
              <a:t>sử</a:t>
            </a:r>
            <a:r>
              <a:rPr lang="en-US" dirty="0"/>
              <a:t> </a:t>
            </a:r>
            <a:r>
              <a:rPr lang="en-US" dirty="0" err="1"/>
              <a:t>dụng</a:t>
            </a:r>
            <a:r>
              <a:rPr lang="en-US" dirty="0"/>
              <a:t>, </a:t>
            </a:r>
            <a:r>
              <a:rPr lang="en-US" dirty="0" err="1"/>
              <a:t>đãi</a:t>
            </a:r>
            <a:r>
              <a:rPr lang="en-US" dirty="0"/>
              <a:t> </a:t>
            </a:r>
            <a:r>
              <a:rPr lang="en-US" dirty="0" err="1"/>
              <a:t>ngộ</a:t>
            </a:r>
            <a:r>
              <a:rPr lang="en-US" dirty="0"/>
              <a:t>, </a:t>
            </a:r>
            <a:r>
              <a:rPr lang="en-US" dirty="0" err="1"/>
              <a:t>quyền</a:t>
            </a:r>
            <a:r>
              <a:rPr lang="en-US" dirty="0"/>
              <a:t>, </a:t>
            </a:r>
            <a:r>
              <a:rPr lang="en-US" dirty="0" err="1"/>
              <a:t>trách</a:t>
            </a:r>
            <a:r>
              <a:rPr lang="en-US" dirty="0"/>
              <a:t> </a:t>
            </a:r>
            <a:r>
              <a:rPr lang="en-US" dirty="0" err="1"/>
              <a:t>nhiệm</a:t>
            </a:r>
            <a:r>
              <a:rPr lang="en-US" dirty="0"/>
              <a:t> </a:t>
            </a:r>
            <a:r>
              <a:rPr lang="en-US" dirty="0" err="1"/>
              <a:t>của</a:t>
            </a:r>
            <a:r>
              <a:rPr lang="en-US" dirty="0"/>
              <a:t> </a:t>
            </a:r>
            <a:r>
              <a:rPr lang="en-US" dirty="0" err="1"/>
              <a:t>nhà</a:t>
            </a:r>
            <a:r>
              <a:rPr lang="en-US" dirty="0"/>
              <a:t> </a:t>
            </a:r>
            <a:r>
              <a:rPr lang="en-US" dirty="0" err="1" smtClean="0"/>
              <a:t>giáo</a:t>
            </a:r>
            <a:r>
              <a:rPr lang="en-US" dirty="0" smtClean="0"/>
              <a:t> </a:t>
            </a:r>
            <a:r>
              <a:rPr lang="en-US" dirty="0" err="1" smtClean="0"/>
              <a:t>được</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chung</a:t>
            </a:r>
            <a:r>
              <a:rPr lang="en-US" dirty="0" smtClean="0"/>
              <a:t> </a:t>
            </a:r>
            <a:r>
              <a:rPr lang="en-US" dirty="0" err="1" smtClean="0"/>
              <a:t>như</a:t>
            </a:r>
            <a:r>
              <a:rPr lang="en-US" dirty="0" smtClean="0"/>
              <a:t> </a:t>
            </a:r>
            <a:r>
              <a:rPr lang="en-US" dirty="0" err="1" smtClean="0"/>
              <a:t>mọi</a:t>
            </a:r>
            <a:r>
              <a:rPr lang="en-US" dirty="0" smtClean="0"/>
              <a:t> </a:t>
            </a:r>
            <a:r>
              <a:rPr lang="en-US" dirty="0" err="1" smtClean="0"/>
              <a:t>viên</a:t>
            </a:r>
            <a:r>
              <a:rPr lang="en-US" dirty="0" smtClean="0"/>
              <a:t> </a:t>
            </a:r>
            <a:r>
              <a:rPr lang="en-US" dirty="0" err="1" smtClean="0"/>
              <a:t>chức</a:t>
            </a:r>
            <a:r>
              <a:rPr lang="en-US" dirty="0" smtClean="0"/>
              <a:t>;</a:t>
            </a:r>
          </a:p>
          <a:p>
            <a:pPr algn="just">
              <a:buClr>
                <a:srgbClr val="C00000"/>
              </a:buClr>
              <a:buFont typeface="Wingdings" panose="05000000000000000000" pitchFamily="2" charset="2"/>
              <a:buChar char="v"/>
            </a:pPr>
            <a:r>
              <a:rPr lang="en-US" dirty="0" smtClean="0"/>
              <a:t>V</a:t>
            </a:r>
            <a:r>
              <a:rPr lang="vi-VN" dirty="0" smtClean="0"/>
              <a:t>ị </a:t>
            </a:r>
            <a:r>
              <a:rPr lang="vi-VN" dirty="0"/>
              <a:t>thế cùng các đặc trưng lao động nghề nghiệp, năng lực, động lực của nhà giáo trong mối quan hệ với việc thực hiện sứ mệnh và mục tiêu của giáo dục không được tính đến</a:t>
            </a:r>
            <a:r>
              <a:rPr lang="en-US" dirty="0" smtClean="0"/>
              <a:t>  </a:t>
            </a:r>
            <a:endParaRPr lang="vi-VN" dirty="0"/>
          </a:p>
          <a:p>
            <a:pPr marL="0" indent="0">
              <a:buNone/>
            </a:pP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207887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6122715" cy="1123406"/>
          </a:xfrm>
        </p:spPr>
        <p:txBody>
          <a:bodyPr/>
          <a:lstStyle/>
          <a:p>
            <a:pPr algn="ctr"/>
            <a:r>
              <a:rPr lang="en-US" b="1" dirty="0" smtClean="0">
                <a:solidFill>
                  <a:srgbClr val="C00000"/>
                </a:solidFill>
              </a:rPr>
              <a:t>QLNN </a:t>
            </a:r>
            <a:r>
              <a:rPr lang="en-US" b="1" dirty="0" err="1" smtClean="0">
                <a:solidFill>
                  <a:srgbClr val="C00000"/>
                </a:solidFill>
              </a:rPr>
              <a:t>về</a:t>
            </a:r>
            <a:r>
              <a:rPr lang="en-US" b="1" dirty="0" smtClean="0">
                <a:solidFill>
                  <a:srgbClr val="C00000"/>
                </a:solidFill>
              </a:rPr>
              <a:t> </a:t>
            </a:r>
            <a:r>
              <a:rPr lang="en-US" b="1" dirty="0" err="1" smtClean="0">
                <a:solidFill>
                  <a:srgbClr val="C00000"/>
                </a:solidFill>
              </a:rPr>
              <a:t>nhà</a:t>
            </a:r>
            <a:r>
              <a:rPr lang="en-US" b="1" dirty="0" smtClean="0">
                <a:solidFill>
                  <a:srgbClr val="C00000"/>
                </a:solidFill>
              </a:rPr>
              <a:t> </a:t>
            </a:r>
            <a:r>
              <a:rPr lang="en-US" b="1" dirty="0" err="1" smtClean="0">
                <a:solidFill>
                  <a:srgbClr val="C00000"/>
                </a:solidFill>
              </a:rPr>
              <a:t>giáo</a:t>
            </a:r>
            <a:r>
              <a:rPr lang="en-US" b="1" dirty="0" smtClean="0">
                <a:solidFill>
                  <a:srgbClr val="C00000"/>
                </a:solidFill>
              </a:rPr>
              <a:t> </a:t>
            </a:r>
            <a:r>
              <a:rPr lang="en-US" b="1" dirty="0" err="1" smtClean="0">
                <a:solidFill>
                  <a:srgbClr val="C00000"/>
                </a:solidFill>
              </a:rPr>
              <a:t>theo</a:t>
            </a:r>
            <a:r>
              <a:rPr lang="en-US" b="1" dirty="0" smtClean="0">
                <a:solidFill>
                  <a:srgbClr val="C00000"/>
                </a:solidFill>
              </a:rPr>
              <a:t> </a:t>
            </a:r>
            <a:br>
              <a:rPr lang="en-US" b="1" dirty="0" smtClean="0">
                <a:solidFill>
                  <a:srgbClr val="C00000"/>
                </a:solidFill>
              </a:rPr>
            </a:br>
            <a:r>
              <a:rPr lang="en-US" b="1" dirty="0" err="1" smtClean="0">
                <a:solidFill>
                  <a:srgbClr val="C00000"/>
                </a:solidFill>
              </a:rPr>
              <a:t>mô</a:t>
            </a:r>
            <a:r>
              <a:rPr lang="en-US" b="1" dirty="0" smtClean="0">
                <a:solidFill>
                  <a:srgbClr val="C00000"/>
                </a:solidFill>
              </a:rPr>
              <a:t> </a:t>
            </a:r>
            <a:r>
              <a:rPr lang="en-US" b="1" dirty="0" err="1" smtClean="0">
                <a:solidFill>
                  <a:srgbClr val="C00000"/>
                </a:solidFill>
              </a:rPr>
              <a:t>hình</a:t>
            </a:r>
            <a:r>
              <a:rPr lang="en-US" b="1" dirty="0" smtClean="0">
                <a:solidFill>
                  <a:srgbClr val="C00000"/>
                </a:solidFill>
              </a:rPr>
              <a:t> </a:t>
            </a:r>
            <a:r>
              <a:rPr lang="en-US" b="1" dirty="0" err="1" smtClean="0">
                <a:solidFill>
                  <a:srgbClr val="C00000"/>
                </a:solidFill>
              </a:rPr>
              <a:t>quản</a:t>
            </a:r>
            <a:r>
              <a:rPr lang="en-US" b="1" dirty="0" smtClean="0">
                <a:solidFill>
                  <a:srgbClr val="C00000"/>
                </a:solidFill>
              </a:rPr>
              <a:t> </a:t>
            </a:r>
            <a:r>
              <a:rPr lang="en-US" b="1" dirty="0" err="1" smtClean="0">
                <a:solidFill>
                  <a:srgbClr val="C00000"/>
                </a:solidFill>
              </a:rPr>
              <a:t>lý</a:t>
            </a:r>
            <a:r>
              <a:rPr lang="en-US" b="1" dirty="0" smtClean="0">
                <a:solidFill>
                  <a:srgbClr val="C00000"/>
                </a:solidFill>
              </a:rPr>
              <a:t> </a:t>
            </a:r>
            <a:r>
              <a:rPr lang="en-US" b="1" dirty="0" err="1" smtClean="0">
                <a:solidFill>
                  <a:srgbClr val="C00000"/>
                </a:solidFill>
              </a:rPr>
              <a:t>nhân</a:t>
            </a:r>
            <a:r>
              <a:rPr lang="en-US" b="1" dirty="0" smtClean="0">
                <a:solidFill>
                  <a:srgbClr val="C00000"/>
                </a:solidFill>
              </a:rPr>
              <a:t> </a:t>
            </a:r>
            <a:r>
              <a:rPr lang="en-US" b="1" dirty="0" err="1" smtClean="0">
                <a:solidFill>
                  <a:srgbClr val="C00000"/>
                </a:solidFill>
              </a:rPr>
              <a:t>sự</a:t>
            </a:r>
            <a:endParaRPr lang="en-US" b="1" dirty="0">
              <a:solidFill>
                <a:srgbClr val="C00000"/>
              </a:solidFill>
            </a:endParaRPr>
          </a:p>
        </p:txBody>
      </p:sp>
      <p:pic>
        <p:nvPicPr>
          <p:cNvPr id="5" name="Content Placeholder 4" descr="&lt;strong&gt;Personnel Management&lt;/strong&gt; [Functions, Importance, Objectives &amp; Defini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5338" y="1645920"/>
            <a:ext cx="4210050" cy="3866606"/>
          </a:xfrm>
        </p:spPr>
      </p:pic>
      <p:sp>
        <p:nvSpPr>
          <p:cNvPr id="4" name="Text Placeholder 3"/>
          <p:cNvSpPr>
            <a:spLocks noGrp="1"/>
          </p:cNvSpPr>
          <p:nvPr>
            <p:ph type="body" sz="half" idx="2"/>
          </p:nvPr>
        </p:nvSpPr>
        <p:spPr>
          <a:xfrm>
            <a:off x="548640" y="1711234"/>
            <a:ext cx="6413863" cy="4157754"/>
          </a:xfrm>
        </p:spPr>
        <p:txBody>
          <a:bodyPr>
            <a:normAutofit lnSpcReduction="10000"/>
          </a:bodyPr>
          <a:lstStyle/>
          <a:p>
            <a:pPr marL="342900" indent="-342900" algn="just">
              <a:buClr>
                <a:srgbClr val="C00000"/>
              </a:buClr>
              <a:buFont typeface="Wingdings" panose="05000000000000000000" pitchFamily="2" charset="2"/>
              <a:buChar char="v"/>
            </a:pPr>
            <a:r>
              <a:rPr lang="vi-VN" sz="2400" dirty="0"/>
              <a:t>Về cơ bản, khung pháp </a:t>
            </a:r>
            <a:r>
              <a:rPr lang="vi-VN" sz="2400" dirty="0" smtClean="0"/>
              <a:t>lý</a:t>
            </a:r>
            <a:r>
              <a:rPr lang="en-US" sz="2400" dirty="0" smtClean="0"/>
              <a:t> </a:t>
            </a:r>
            <a:r>
              <a:rPr lang="en-US" sz="2400" dirty="0" err="1" smtClean="0"/>
              <a:t>theo</a:t>
            </a:r>
            <a:r>
              <a:rPr lang="en-US" sz="2400" dirty="0" smtClean="0"/>
              <a:t> </a:t>
            </a:r>
            <a:r>
              <a:rPr lang="en-US" sz="2400" dirty="0" err="1" smtClean="0"/>
              <a:t>mô</a:t>
            </a:r>
            <a:r>
              <a:rPr lang="en-US" sz="2400" dirty="0" smtClean="0"/>
              <a:t> </a:t>
            </a:r>
            <a:r>
              <a:rPr lang="en-US" sz="2400" dirty="0" err="1" smtClean="0"/>
              <a:t>hình</a:t>
            </a:r>
            <a:r>
              <a:rPr lang="en-US" sz="2400" dirty="0" smtClean="0"/>
              <a:t> </a:t>
            </a:r>
            <a:r>
              <a:rPr lang="en-US" sz="2400" dirty="0" err="1" smtClean="0"/>
              <a:t>quản</a:t>
            </a:r>
            <a:r>
              <a:rPr lang="en-US" sz="2400" dirty="0" smtClean="0"/>
              <a:t> </a:t>
            </a:r>
            <a:r>
              <a:rPr lang="en-US" sz="2400" dirty="0" err="1" smtClean="0"/>
              <a:t>lý</a:t>
            </a:r>
            <a:r>
              <a:rPr lang="en-US" sz="2400" dirty="0" smtClean="0"/>
              <a:t> </a:t>
            </a:r>
            <a:r>
              <a:rPr lang="en-US" sz="2400" dirty="0" err="1" smtClean="0"/>
              <a:t>nhân</a:t>
            </a:r>
            <a:r>
              <a:rPr lang="en-US" sz="2400" dirty="0" smtClean="0"/>
              <a:t> </a:t>
            </a:r>
            <a:r>
              <a:rPr lang="en-US" sz="2400" dirty="0" err="1" smtClean="0"/>
              <a:t>sự</a:t>
            </a:r>
            <a:r>
              <a:rPr lang="vi-VN" sz="2400" dirty="0" smtClean="0"/>
              <a:t> </a:t>
            </a:r>
            <a:r>
              <a:rPr lang="vi-VN" sz="2400" dirty="0"/>
              <a:t>được thực hiện theo một tiếp cận từ trên xuống, </a:t>
            </a:r>
            <a:r>
              <a:rPr lang="vi-VN" sz="2400" b="1" dirty="0"/>
              <a:t>với nhà quản lý là trung tâm, còn nhà giáo là đối tượng quản lý </a:t>
            </a:r>
            <a:r>
              <a:rPr lang="vi-VN" sz="2400" dirty="0"/>
              <a:t>với những quy định phải tuân thủ chung nhất cho </a:t>
            </a:r>
            <a:r>
              <a:rPr lang="en-US" sz="2400" dirty="0" err="1" smtClean="0"/>
              <a:t>mọi</a:t>
            </a:r>
            <a:r>
              <a:rPr lang="en-US" sz="2400" dirty="0" smtClean="0"/>
              <a:t> </a:t>
            </a:r>
            <a:r>
              <a:rPr lang="vi-VN" sz="2400" dirty="0" smtClean="0"/>
              <a:t>viên chức</a:t>
            </a:r>
            <a:endParaRPr lang="en-US" sz="2400" dirty="0" smtClean="0"/>
          </a:p>
          <a:p>
            <a:pPr marL="342900" indent="-342900" algn="just">
              <a:buClr>
                <a:srgbClr val="C00000"/>
              </a:buClr>
              <a:buFont typeface="Wingdings" panose="05000000000000000000" pitchFamily="2" charset="2"/>
              <a:buChar char="v"/>
            </a:pPr>
            <a:r>
              <a:rPr lang="en-US" sz="2400" dirty="0" smtClean="0"/>
              <a:t>K</a:t>
            </a:r>
            <a:r>
              <a:rPr lang="vi-VN" sz="2400" dirty="0" smtClean="0"/>
              <a:t>hung </a:t>
            </a:r>
            <a:r>
              <a:rPr lang="vi-VN" sz="2400" dirty="0"/>
              <a:t>pháp lý theo tiếp cận quản lý nhân sự này đủ để đáp ứng yêu cầu QLNN về nhà giáo trong khoảng bẩy, tám thập niên đầu tiên của thế kỷ 20 khi hệ thống giáo dục ở các nước chủ yếu là công lập, ổn định và chưa phức </a:t>
            </a:r>
            <a:r>
              <a:rPr lang="vi-VN" sz="2400" dirty="0" smtClean="0"/>
              <a:t>tạp</a:t>
            </a:r>
            <a:r>
              <a:rPr lang="en-US" sz="2400" dirty="0" smtClean="0"/>
              <a:t>, </a:t>
            </a:r>
            <a:r>
              <a:rPr lang="en-US" sz="2400" dirty="0" err="1" smtClean="0"/>
              <a:t>còn</a:t>
            </a:r>
            <a:r>
              <a:rPr lang="en-US" sz="2400" dirty="0" smtClean="0"/>
              <a:t> </a:t>
            </a:r>
            <a:r>
              <a:rPr lang="en-US" sz="2400" dirty="0" err="1" smtClean="0"/>
              <a:t>vai</a:t>
            </a:r>
            <a:r>
              <a:rPr lang="en-US" sz="2400" dirty="0" smtClean="0"/>
              <a:t> </a:t>
            </a:r>
            <a:r>
              <a:rPr lang="en-US" sz="2400" dirty="0" err="1" smtClean="0"/>
              <a:t>trò</a:t>
            </a:r>
            <a:r>
              <a:rPr lang="en-US" sz="2400" dirty="0" smtClean="0"/>
              <a:t> </a:t>
            </a:r>
            <a:r>
              <a:rPr lang="en-US" sz="2400" dirty="0" err="1" smtClean="0"/>
              <a:t>của</a:t>
            </a:r>
            <a:r>
              <a:rPr lang="en-US" sz="2400" dirty="0" smtClean="0"/>
              <a:t> </a:t>
            </a:r>
            <a:r>
              <a:rPr lang="en-US" sz="2400" dirty="0" err="1" smtClean="0"/>
              <a:t>giáo</a:t>
            </a:r>
            <a:r>
              <a:rPr lang="en-US" sz="2400" dirty="0" smtClean="0"/>
              <a:t> </a:t>
            </a:r>
            <a:r>
              <a:rPr lang="en-US" sz="2400" dirty="0" err="1" smtClean="0"/>
              <a:t>dục</a:t>
            </a:r>
            <a:r>
              <a:rPr lang="en-US" sz="2400" dirty="0" smtClean="0"/>
              <a:t> </a:t>
            </a:r>
            <a:r>
              <a:rPr lang="en-US" sz="2400" dirty="0" err="1" smtClean="0"/>
              <a:t>và</a:t>
            </a:r>
            <a:r>
              <a:rPr lang="en-US" sz="2400" dirty="0" smtClean="0"/>
              <a:t> </a:t>
            </a:r>
            <a:r>
              <a:rPr lang="en-US" sz="2400" dirty="0" err="1" smtClean="0"/>
              <a:t>nhà</a:t>
            </a:r>
            <a:r>
              <a:rPr lang="en-US" sz="2400" dirty="0" smtClean="0"/>
              <a:t> </a:t>
            </a:r>
            <a:r>
              <a:rPr lang="en-US" sz="2400" dirty="0" err="1" smtClean="0"/>
              <a:t>giáo</a:t>
            </a:r>
            <a:r>
              <a:rPr lang="en-US" sz="2400" dirty="0" smtClean="0"/>
              <a:t> </a:t>
            </a:r>
            <a:r>
              <a:rPr lang="en-US" sz="2400" dirty="0" err="1" smtClean="0"/>
              <a:t>chưa</a:t>
            </a:r>
            <a:r>
              <a:rPr lang="en-US" sz="2400" dirty="0" smtClean="0"/>
              <a:t> </a:t>
            </a:r>
            <a:r>
              <a:rPr lang="en-US" sz="2400" dirty="0" err="1" smtClean="0"/>
              <a:t>mang</a:t>
            </a:r>
            <a:r>
              <a:rPr lang="en-US" sz="2400" dirty="0" smtClean="0"/>
              <a:t> </a:t>
            </a:r>
            <a:r>
              <a:rPr lang="en-US" sz="2400" dirty="0" err="1" smtClean="0"/>
              <a:t>tính</a:t>
            </a:r>
            <a:r>
              <a:rPr lang="en-US" sz="2400" dirty="0" smtClean="0"/>
              <a:t> </a:t>
            </a:r>
            <a:r>
              <a:rPr lang="en-US" sz="2400" dirty="0" err="1" smtClean="0"/>
              <a:t>đột</a:t>
            </a:r>
            <a:r>
              <a:rPr lang="en-US" sz="2400" dirty="0" smtClean="0"/>
              <a:t> </a:t>
            </a:r>
            <a:r>
              <a:rPr lang="en-US" sz="2400" dirty="0" err="1" smtClean="0"/>
              <a:t>phá</a:t>
            </a:r>
            <a:r>
              <a:rPr lang="en-US" sz="2400" dirty="0" smtClean="0"/>
              <a:t>.</a:t>
            </a:r>
            <a:endParaRPr lang="en-US" sz="2400" dirty="0"/>
          </a:p>
        </p:txBody>
      </p:sp>
      <p:sp>
        <p:nvSpPr>
          <p:cNvPr id="3" name="Slide Number Placeholder 2"/>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75641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4852"/>
          </a:xfrm>
        </p:spPr>
        <p:txBody>
          <a:bodyPr>
            <a:normAutofit/>
          </a:bodyPr>
          <a:lstStyle/>
          <a:p>
            <a:pPr algn="ctr"/>
            <a:r>
              <a:rPr lang="en-US" sz="3600" b="1" dirty="0" smtClean="0">
                <a:solidFill>
                  <a:srgbClr val="C00000"/>
                </a:solidFill>
              </a:rPr>
              <a:t>QLNN </a:t>
            </a:r>
            <a:r>
              <a:rPr lang="en-US" sz="3600" b="1" dirty="0" err="1" smtClean="0">
                <a:solidFill>
                  <a:srgbClr val="C00000"/>
                </a:solidFill>
              </a:rPr>
              <a:t>về</a:t>
            </a:r>
            <a:r>
              <a:rPr lang="en-US" sz="3600" b="1" dirty="0" smtClean="0">
                <a:solidFill>
                  <a:srgbClr val="C00000"/>
                </a:solidFill>
              </a:rPr>
              <a:t> </a:t>
            </a:r>
            <a:r>
              <a:rPr lang="en-US" sz="3600" b="1" dirty="0" err="1" smtClean="0">
                <a:solidFill>
                  <a:srgbClr val="C00000"/>
                </a:solidFill>
              </a:rPr>
              <a:t>nhà</a:t>
            </a:r>
            <a:r>
              <a:rPr lang="en-US" sz="3600" b="1" dirty="0" smtClean="0">
                <a:solidFill>
                  <a:srgbClr val="C00000"/>
                </a:solidFill>
              </a:rPr>
              <a:t> </a:t>
            </a:r>
            <a:r>
              <a:rPr lang="en-US" sz="3600" b="1" dirty="0" err="1" smtClean="0">
                <a:solidFill>
                  <a:srgbClr val="C00000"/>
                </a:solidFill>
              </a:rPr>
              <a:t>giáo</a:t>
            </a:r>
            <a:r>
              <a:rPr lang="en-US" sz="3600" b="1" dirty="0" smtClean="0">
                <a:solidFill>
                  <a:srgbClr val="C00000"/>
                </a:solidFill>
              </a:rPr>
              <a:t> </a:t>
            </a:r>
            <a:br>
              <a:rPr lang="en-US" sz="3600" b="1" dirty="0" smtClean="0">
                <a:solidFill>
                  <a:srgbClr val="C00000"/>
                </a:solidFill>
              </a:rPr>
            </a:br>
            <a:r>
              <a:rPr lang="en-US" sz="3600" b="1" dirty="0" err="1" smtClean="0">
                <a:solidFill>
                  <a:srgbClr val="C00000"/>
                </a:solidFill>
              </a:rPr>
              <a:t>theo</a:t>
            </a:r>
            <a:r>
              <a:rPr lang="en-US" sz="3600" b="1" dirty="0" smtClean="0">
                <a:solidFill>
                  <a:srgbClr val="C00000"/>
                </a:solidFill>
              </a:rPr>
              <a:t> </a:t>
            </a:r>
            <a:r>
              <a:rPr lang="en-US" sz="3600" b="1" dirty="0" err="1" smtClean="0">
                <a:solidFill>
                  <a:srgbClr val="C00000"/>
                </a:solidFill>
              </a:rPr>
              <a:t>mô</a:t>
            </a:r>
            <a:r>
              <a:rPr lang="en-US" sz="3600" b="1" dirty="0" smtClean="0">
                <a:solidFill>
                  <a:srgbClr val="C00000"/>
                </a:solidFill>
              </a:rPr>
              <a:t> </a:t>
            </a:r>
            <a:r>
              <a:rPr lang="en-US" sz="3600" b="1" dirty="0" err="1" smtClean="0">
                <a:solidFill>
                  <a:srgbClr val="C00000"/>
                </a:solidFill>
              </a:rPr>
              <a:t>hình</a:t>
            </a:r>
            <a:r>
              <a:rPr lang="en-US" sz="3600" b="1" dirty="0" smtClean="0">
                <a:solidFill>
                  <a:srgbClr val="C00000"/>
                </a:solidFill>
              </a:rPr>
              <a:t> </a:t>
            </a:r>
            <a:r>
              <a:rPr lang="en-US" sz="3600" b="1" dirty="0" err="1" smtClean="0">
                <a:solidFill>
                  <a:srgbClr val="C00000"/>
                </a:solidFill>
              </a:rPr>
              <a:t>quản</a:t>
            </a:r>
            <a:r>
              <a:rPr lang="en-US" sz="3600" b="1" dirty="0" smtClean="0">
                <a:solidFill>
                  <a:srgbClr val="C00000"/>
                </a:solidFill>
              </a:rPr>
              <a:t> </a:t>
            </a:r>
            <a:r>
              <a:rPr lang="en-US" sz="3600" b="1" dirty="0" err="1" smtClean="0">
                <a:solidFill>
                  <a:srgbClr val="C00000"/>
                </a:solidFill>
              </a:rPr>
              <a:t>lý</a:t>
            </a:r>
            <a:r>
              <a:rPr lang="en-US" sz="3600" b="1" dirty="0" smtClean="0">
                <a:solidFill>
                  <a:srgbClr val="C00000"/>
                </a:solidFill>
              </a:rPr>
              <a:t> </a:t>
            </a:r>
            <a:r>
              <a:rPr lang="en-US" sz="3600" b="1" dirty="0" err="1" smtClean="0">
                <a:solidFill>
                  <a:srgbClr val="C00000"/>
                </a:solidFill>
              </a:rPr>
              <a:t>nguồn</a:t>
            </a:r>
            <a:r>
              <a:rPr lang="en-US" sz="3600" b="1" dirty="0" smtClean="0">
                <a:solidFill>
                  <a:srgbClr val="C00000"/>
                </a:solidFill>
              </a:rPr>
              <a:t> </a:t>
            </a:r>
            <a:r>
              <a:rPr lang="en-US" sz="3600" b="1" dirty="0" err="1" smtClean="0">
                <a:solidFill>
                  <a:srgbClr val="C00000"/>
                </a:solidFill>
              </a:rPr>
              <a:t>nhân</a:t>
            </a:r>
            <a:r>
              <a:rPr lang="en-US" sz="3600" b="1" dirty="0" smtClean="0">
                <a:solidFill>
                  <a:srgbClr val="C00000"/>
                </a:solidFill>
              </a:rPr>
              <a:t> </a:t>
            </a:r>
            <a:r>
              <a:rPr lang="en-US" sz="3600" b="1" dirty="0" err="1" smtClean="0">
                <a:solidFill>
                  <a:srgbClr val="C00000"/>
                </a:solidFill>
              </a:rPr>
              <a:t>lực</a:t>
            </a:r>
            <a:endParaRPr lang="en-US" sz="3600" b="1" dirty="0">
              <a:solidFill>
                <a:srgbClr val="C00000"/>
              </a:solidFill>
            </a:endParaRPr>
          </a:p>
        </p:txBody>
      </p:sp>
      <p:sp>
        <p:nvSpPr>
          <p:cNvPr id="3" name="Content Placeholder 2"/>
          <p:cNvSpPr>
            <a:spLocks noGrp="1"/>
          </p:cNvSpPr>
          <p:nvPr>
            <p:ph idx="1"/>
          </p:nvPr>
        </p:nvSpPr>
        <p:spPr>
          <a:xfrm>
            <a:off x="838200" y="1449978"/>
            <a:ext cx="10515600" cy="4726985"/>
          </a:xfrm>
        </p:spPr>
        <p:txBody>
          <a:bodyPr>
            <a:normAutofit fontScale="92500"/>
          </a:bodyPr>
          <a:lstStyle/>
          <a:p>
            <a:pPr marL="0" indent="0" algn="just">
              <a:buNone/>
            </a:pPr>
            <a:r>
              <a:rPr lang="en-US" dirty="0" err="1" smtClean="0"/>
              <a:t>Bước</a:t>
            </a:r>
            <a:r>
              <a:rPr lang="en-US" dirty="0" smtClean="0"/>
              <a:t> sang </a:t>
            </a:r>
            <a:r>
              <a:rPr lang="en-US" dirty="0" err="1" smtClean="0"/>
              <a:t>những</a:t>
            </a:r>
            <a:r>
              <a:rPr lang="en-US" dirty="0" smtClean="0"/>
              <a:t> </a:t>
            </a:r>
            <a:r>
              <a:rPr lang="en-US" dirty="0" err="1" smtClean="0"/>
              <a:t>năm</a:t>
            </a:r>
            <a:r>
              <a:rPr lang="en-US" dirty="0" smtClean="0"/>
              <a:t> 1980, </a:t>
            </a:r>
            <a:r>
              <a:rPr lang="en-US" dirty="0" err="1" smtClean="0"/>
              <a:t>các</a:t>
            </a:r>
            <a:r>
              <a:rPr lang="en-US" dirty="0" smtClean="0"/>
              <a:t> </a:t>
            </a:r>
            <a:r>
              <a:rPr lang="en-US" dirty="0" err="1" smtClean="0"/>
              <a:t>hệ</a:t>
            </a:r>
            <a:r>
              <a:rPr lang="en-US" dirty="0" smtClean="0"/>
              <a:t> </a:t>
            </a:r>
            <a:r>
              <a:rPr lang="en-US" dirty="0" err="1" smtClean="0"/>
              <a:t>thống</a:t>
            </a:r>
            <a:r>
              <a:rPr lang="en-US" dirty="0" smtClean="0"/>
              <a:t> </a:t>
            </a:r>
            <a:r>
              <a:rPr lang="en-US" dirty="0" err="1" smtClean="0"/>
              <a:t>giáo</a:t>
            </a:r>
            <a:r>
              <a:rPr lang="en-US" dirty="0" smtClean="0"/>
              <a:t> </a:t>
            </a:r>
            <a:r>
              <a:rPr lang="en-US" dirty="0" err="1" smtClean="0"/>
              <a:t>dục</a:t>
            </a:r>
            <a:r>
              <a:rPr lang="en-US" dirty="0" smtClean="0"/>
              <a:t> </a:t>
            </a:r>
            <a:r>
              <a:rPr lang="en-US" dirty="0" err="1" smtClean="0"/>
              <a:t>trở</a:t>
            </a:r>
            <a:r>
              <a:rPr lang="en-US" dirty="0" smtClean="0"/>
              <a:t> </a:t>
            </a:r>
            <a:r>
              <a:rPr lang="en-US" dirty="0" err="1" smtClean="0"/>
              <a:t>nên</a:t>
            </a:r>
            <a:r>
              <a:rPr lang="en-US" dirty="0" smtClean="0"/>
              <a:t> </a:t>
            </a:r>
            <a:r>
              <a:rPr lang="en-US" dirty="0" err="1" smtClean="0"/>
              <a:t>phức</a:t>
            </a:r>
            <a:r>
              <a:rPr lang="en-US" dirty="0" smtClean="0"/>
              <a:t> </a:t>
            </a:r>
            <a:r>
              <a:rPr lang="en-US" dirty="0" err="1" smtClean="0"/>
              <a:t>tạp</a:t>
            </a:r>
            <a:r>
              <a:rPr lang="en-US" dirty="0" smtClean="0"/>
              <a:t>, </a:t>
            </a:r>
            <a:r>
              <a:rPr lang="en-US" dirty="0" err="1" smtClean="0"/>
              <a:t>có</a:t>
            </a:r>
            <a:r>
              <a:rPr lang="en-US" dirty="0" smtClean="0"/>
              <a:t> </a:t>
            </a:r>
            <a:r>
              <a:rPr lang="en-US" dirty="0" err="1" smtClean="0"/>
              <a:t>sự</a:t>
            </a:r>
            <a:r>
              <a:rPr lang="en-US" dirty="0" smtClean="0"/>
              <a:t> </a:t>
            </a:r>
            <a:r>
              <a:rPr lang="en-US" dirty="0" err="1" smtClean="0"/>
              <a:t>tham</a:t>
            </a:r>
            <a:r>
              <a:rPr lang="en-US" dirty="0" smtClean="0"/>
              <a:t> </a:t>
            </a:r>
            <a:r>
              <a:rPr lang="en-US" dirty="0" err="1" smtClean="0"/>
              <a:t>gia</a:t>
            </a:r>
            <a:r>
              <a:rPr lang="en-US" dirty="0" smtClean="0"/>
              <a:t> </a:t>
            </a:r>
            <a:r>
              <a:rPr lang="en-US" dirty="0" err="1" smtClean="0"/>
              <a:t>của</a:t>
            </a:r>
            <a:r>
              <a:rPr lang="en-US" dirty="0" smtClean="0"/>
              <a:t> </a:t>
            </a:r>
            <a:r>
              <a:rPr lang="en-US" dirty="0" err="1" smtClean="0"/>
              <a:t>nhiều</a:t>
            </a:r>
            <a:r>
              <a:rPr lang="en-US" dirty="0" smtClean="0"/>
              <a:t> </a:t>
            </a:r>
            <a:r>
              <a:rPr lang="en-US" dirty="0" err="1" smtClean="0"/>
              <a:t>chủ</a:t>
            </a:r>
            <a:r>
              <a:rPr lang="en-US" dirty="0" smtClean="0"/>
              <a:t> </a:t>
            </a:r>
            <a:r>
              <a:rPr lang="en-US" dirty="0" err="1" smtClean="0"/>
              <a:t>thể</a:t>
            </a:r>
            <a:r>
              <a:rPr lang="en-US" dirty="0" smtClean="0"/>
              <a:t>; </a:t>
            </a:r>
            <a:r>
              <a:rPr lang="en-US" dirty="0" err="1" smtClean="0"/>
              <a:t>giáo</a:t>
            </a:r>
            <a:r>
              <a:rPr lang="en-US" dirty="0" smtClean="0"/>
              <a:t> </a:t>
            </a:r>
            <a:r>
              <a:rPr lang="en-US" dirty="0" err="1" smtClean="0"/>
              <a:t>dục</a:t>
            </a:r>
            <a:r>
              <a:rPr lang="en-US" dirty="0" smtClean="0"/>
              <a:t> </a:t>
            </a:r>
            <a:r>
              <a:rPr lang="en-US" dirty="0" err="1" smtClean="0"/>
              <a:t>trở</a:t>
            </a:r>
            <a:r>
              <a:rPr lang="en-US" dirty="0" smtClean="0"/>
              <a:t> </a:t>
            </a:r>
            <a:r>
              <a:rPr lang="en-US" dirty="0" err="1" smtClean="0"/>
              <a:t>thành</a:t>
            </a:r>
            <a:r>
              <a:rPr lang="en-US" dirty="0" smtClean="0"/>
              <a:t> </a:t>
            </a:r>
            <a:r>
              <a:rPr lang="en-US" dirty="0" err="1" smtClean="0"/>
              <a:t>động</a:t>
            </a:r>
            <a:r>
              <a:rPr lang="en-US" dirty="0" smtClean="0"/>
              <a:t> </a:t>
            </a:r>
            <a:r>
              <a:rPr lang="en-US" dirty="0" err="1" smtClean="0"/>
              <a:t>lực</a:t>
            </a:r>
            <a:r>
              <a:rPr lang="en-US" dirty="0" smtClean="0"/>
              <a:t> </a:t>
            </a:r>
            <a:r>
              <a:rPr lang="en-US" dirty="0" err="1" smtClean="0"/>
              <a:t>của</a:t>
            </a:r>
            <a:r>
              <a:rPr lang="en-US" dirty="0" smtClean="0"/>
              <a:t> </a:t>
            </a:r>
            <a:r>
              <a:rPr lang="en-US" dirty="0" err="1" smtClean="0"/>
              <a:t>sự</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kinh</a:t>
            </a:r>
            <a:r>
              <a:rPr lang="en-US" dirty="0" smtClean="0"/>
              <a:t> </a:t>
            </a:r>
            <a:r>
              <a:rPr lang="en-US" dirty="0" err="1" smtClean="0"/>
              <a:t>tế-xã</a:t>
            </a:r>
            <a:r>
              <a:rPr lang="en-US" dirty="0" smtClean="0"/>
              <a:t> </a:t>
            </a:r>
            <a:r>
              <a:rPr lang="en-US" dirty="0" err="1" smtClean="0"/>
              <a:t>hội</a:t>
            </a:r>
            <a:r>
              <a:rPr lang="en-US" dirty="0" smtClean="0"/>
              <a:t>; </a:t>
            </a:r>
            <a:r>
              <a:rPr lang="en-US" dirty="0" err="1" smtClean="0"/>
              <a:t>còn</a:t>
            </a:r>
            <a:r>
              <a:rPr lang="en-US" dirty="0"/>
              <a:t> </a:t>
            </a:r>
            <a:r>
              <a:rPr lang="en-US" dirty="0" err="1"/>
              <a:t>đ</a:t>
            </a:r>
            <a:r>
              <a:rPr lang="en-US" dirty="0" err="1" smtClean="0"/>
              <a:t>ội</a:t>
            </a:r>
            <a:r>
              <a:rPr lang="en-US" dirty="0" smtClean="0"/>
              <a:t> </a:t>
            </a:r>
            <a:r>
              <a:rPr lang="en-US" dirty="0" err="1"/>
              <a:t>ngũ</a:t>
            </a:r>
            <a:r>
              <a:rPr lang="en-US" dirty="0"/>
              <a:t> </a:t>
            </a:r>
            <a:r>
              <a:rPr lang="en-US" dirty="0" err="1"/>
              <a:t>nhà</a:t>
            </a:r>
            <a:r>
              <a:rPr lang="en-US" dirty="0"/>
              <a:t> </a:t>
            </a:r>
            <a:r>
              <a:rPr lang="en-US" dirty="0" err="1"/>
              <a:t>giáo</a:t>
            </a:r>
            <a:r>
              <a:rPr lang="en-US" dirty="0"/>
              <a:t> </a:t>
            </a:r>
            <a:r>
              <a:rPr lang="en-US" dirty="0" err="1"/>
              <a:t>trở</a:t>
            </a:r>
            <a:r>
              <a:rPr lang="en-US" dirty="0"/>
              <a:t> </a:t>
            </a:r>
            <a:r>
              <a:rPr lang="en-US" dirty="0" err="1"/>
              <a:t>thành</a:t>
            </a:r>
            <a:r>
              <a:rPr lang="en-US" dirty="0"/>
              <a:t> </a:t>
            </a:r>
            <a:r>
              <a:rPr lang="en-US" dirty="0" err="1"/>
              <a:t>một</a:t>
            </a:r>
            <a:r>
              <a:rPr lang="en-US" dirty="0"/>
              <a:t> </a:t>
            </a:r>
            <a:r>
              <a:rPr lang="en-US" dirty="0" err="1"/>
              <a:t>nguồn</a:t>
            </a:r>
            <a:r>
              <a:rPr lang="en-US" dirty="0"/>
              <a:t> </a:t>
            </a:r>
            <a:r>
              <a:rPr lang="en-US" dirty="0" err="1"/>
              <a:t>lực</a:t>
            </a:r>
            <a:r>
              <a:rPr lang="en-US" dirty="0"/>
              <a:t> </a:t>
            </a:r>
            <a:r>
              <a:rPr lang="en-US" dirty="0" err="1"/>
              <a:t>quan</a:t>
            </a:r>
            <a:r>
              <a:rPr lang="en-US" dirty="0"/>
              <a:t> </a:t>
            </a:r>
            <a:r>
              <a:rPr lang="en-US" dirty="0" err="1"/>
              <a:t>trọng</a:t>
            </a:r>
            <a:r>
              <a:rPr lang="en-US" dirty="0"/>
              <a:t> </a:t>
            </a:r>
            <a:r>
              <a:rPr lang="en-US" dirty="0" err="1"/>
              <a:t>không</a:t>
            </a:r>
            <a:r>
              <a:rPr lang="en-US" dirty="0"/>
              <a:t> </a:t>
            </a:r>
            <a:r>
              <a:rPr lang="en-US" dirty="0" err="1"/>
              <a:t>phải</a:t>
            </a:r>
            <a:r>
              <a:rPr lang="en-US" dirty="0"/>
              <a:t> </a:t>
            </a:r>
            <a:r>
              <a:rPr lang="en-US" dirty="0" err="1"/>
              <a:t>chỉ</a:t>
            </a:r>
            <a:r>
              <a:rPr lang="en-US" dirty="0"/>
              <a:t> </a:t>
            </a:r>
            <a:r>
              <a:rPr lang="en-US" dirty="0" err="1"/>
              <a:t>đối</a:t>
            </a:r>
            <a:r>
              <a:rPr lang="en-US" dirty="0"/>
              <a:t> </a:t>
            </a:r>
            <a:r>
              <a:rPr lang="en-US" dirty="0" err="1"/>
              <a:t>với</a:t>
            </a:r>
            <a:r>
              <a:rPr lang="en-US" dirty="0"/>
              <a:t> </a:t>
            </a:r>
            <a:r>
              <a:rPr lang="en-US" dirty="0" err="1"/>
              <a:t>giáo</a:t>
            </a:r>
            <a:r>
              <a:rPr lang="en-US" dirty="0"/>
              <a:t> </a:t>
            </a:r>
            <a:r>
              <a:rPr lang="en-US" dirty="0" err="1"/>
              <a:t>dục</a:t>
            </a:r>
            <a:r>
              <a:rPr lang="en-US" dirty="0"/>
              <a:t> </a:t>
            </a:r>
            <a:r>
              <a:rPr lang="en-US" dirty="0" err="1"/>
              <a:t>mà</a:t>
            </a:r>
            <a:r>
              <a:rPr lang="en-US" dirty="0"/>
              <a:t> </a:t>
            </a:r>
            <a:r>
              <a:rPr lang="en-US" dirty="0" err="1"/>
              <a:t>còn</a:t>
            </a:r>
            <a:r>
              <a:rPr lang="en-US" dirty="0"/>
              <a:t> </a:t>
            </a:r>
            <a:r>
              <a:rPr lang="en-US" dirty="0" err="1"/>
              <a:t>đối</a:t>
            </a:r>
            <a:r>
              <a:rPr lang="en-US" dirty="0"/>
              <a:t> </a:t>
            </a:r>
            <a:r>
              <a:rPr lang="en-US" dirty="0" err="1"/>
              <a:t>với</a:t>
            </a:r>
            <a:r>
              <a:rPr lang="en-US" dirty="0"/>
              <a:t> </a:t>
            </a:r>
            <a:r>
              <a:rPr lang="en-US" dirty="0" err="1"/>
              <a:t>xã</a:t>
            </a:r>
            <a:r>
              <a:rPr lang="en-US" dirty="0"/>
              <a:t> </a:t>
            </a:r>
            <a:r>
              <a:rPr lang="en-US" dirty="0" err="1" smtClean="0"/>
              <a:t>hội</a:t>
            </a:r>
            <a:r>
              <a:rPr lang="en-US" dirty="0" smtClean="0"/>
              <a:t> </a:t>
            </a:r>
            <a:r>
              <a:rPr lang="en-US" dirty="0" err="1" smtClean="0"/>
              <a:t>thì</a:t>
            </a:r>
            <a:r>
              <a:rPr lang="en-US" dirty="0" smtClean="0"/>
              <a:t> QLNN </a:t>
            </a:r>
            <a:r>
              <a:rPr lang="en-US" dirty="0" err="1"/>
              <a:t>về</a:t>
            </a:r>
            <a:r>
              <a:rPr lang="en-US" dirty="0"/>
              <a:t> </a:t>
            </a:r>
            <a:r>
              <a:rPr lang="en-US" dirty="0" err="1"/>
              <a:t>nhà</a:t>
            </a:r>
            <a:r>
              <a:rPr lang="en-US" dirty="0"/>
              <a:t> </a:t>
            </a:r>
            <a:r>
              <a:rPr lang="en-US" dirty="0" err="1"/>
              <a:t>giáo</a:t>
            </a:r>
            <a:r>
              <a:rPr lang="en-US" dirty="0"/>
              <a:t> </a:t>
            </a:r>
            <a:r>
              <a:rPr lang="en-US" dirty="0" err="1"/>
              <a:t>chuyển</a:t>
            </a:r>
            <a:r>
              <a:rPr lang="en-US" dirty="0"/>
              <a:t> </a:t>
            </a:r>
            <a:r>
              <a:rPr lang="en-US" dirty="0" err="1"/>
              <a:t>trọng</a:t>
            </a:r>
            <a:r>
              <a:rPr lang="en-US" dirty="0"/>
              <a:t> </a:t>
            </a:r>
            <a:r>
              <a:rPr lang="en-US" dirty="0" err="1"/>
              <a:t>tâm</a:t>
            </a:r>
            <a:r>
              <a:rPr lang="en-US" dirty="0"/>
              <a:t> sang </a:t>
            </a:r>
            <a:r>
              <a:rPr lang="en-US" dirty="0" err="1"/>
              <a:t>tiếp</a:t>
            </a:r>
            <a:r>
              <a:rPr lang="en-US" dirty="0"/>
              <a:t> </a:t>
            </a:r>
            <a:r>
              <a:rPr lang="en-US" dirty="0" err="1"/>
              <a:t>cận</a:t>
            </a:r>
            <a:r>
              <a:rPr lang="en-US" dirty="0"/>
              <a:t> </a:t>
            </a:r>
            <a:r>
              <a:rPr lang="en-US" dirty="0" err="1"/>
              <a:t>theo</a:t>
            </a:r>
            <a:r>
              <a:rPr lang="en-US" dirty="0"/>
              <a:t> </a:t>
            </a:r>
            <a:r>
              <a:rPr lang="en-US" dirty="0" err="1"/>
              <a:t>quản</a:t>
            </a:r>
            <a:r>
              <a:rPr lang="en-US" dirty="0"/>
              <a:t> </a:t>
            </a:r>
            <a:r>
              <a:rPr lang="en-US" dirty="0" err="1"/>
              <a:t>lý</a:t>
            </a:r>
            <a:r>
              <a:rPr lang="en-US" dirty="0"/>
              <a:t> </a:t>
            </a:r>
            <a:r>
              <a:rPr lang="en-US" dirty="0" err="1"/>
              <a:t>nguồn</a:t>
            </a:r>
            <a:r>
              <a:rPr lang="en-US" dirty="0"/>
              <a:t> </a:t>
            </a:r>
            <a:r>
              <a:rPr lang="en-US" dirty="0" err="1"/>
              <a:t>nhân</a:t>
            </a:r>
            <a:r>
              <a:rPr lang="en-US" dirty="0"/>
              <a:t> </a:t>
            </a:r>
            <a:r>
              <a:rPr lang="en-US" dirty="0" err="1" smtClean="0"/>
              <a:t>lực</a:t>
            </a:r>
            <a:r>
              <a:rPr lang="en-US" dirty="0"/>
              <a:t> (human resources management</a:t>
            </a:r>
            <a:r>
              <a:rPr lang="en-US" dirty="0" smtClean="0"/>
              <a:t>):</a:t>
            </a:r>
          </a:p>
          <a:p>
            <a:pPr algn="just">
              <a:buClr>
                <a:srgbClr val="C00000"/>
              </a:buClr>
              <a:buFont typeface="Wingdings" panose="05000000000000000000" pitchFamily="2" charset="2"/>
              <a:buChar char="v"/>
            </a:pPr>
            <a:r>
              <a:rPr lang="en-US" dirty="0" err="1" smtClean="0"/>
              <a:t>Nhà</a:t>
            </a:r>
            <a:r>
              <a:rPr lang="en-US" dirty="0" smtClean="0"/>
              <a:t> </a:t>
            </a:r>
            <a:r>
              <a:rPr lang="en-US" dirty="0" err="1" smtClean="0"/>
              <a:t>giáo</a:t>
            </a:r>
            <a:r>
              <a:rPr lang="en-US" dirty="0" smtClean="0"/>
              <a:t> </a:t>
            </a:r>
            <a:r>
              <a:rPr lang="en-US" dirty="0" err="1" smtClean="0"/>
              <a:t>là</a:t>
            </a:r>
            <a:r>
              <a:rPr lang="en-US" dirty="0" smtClean="0"/>
              <a:t> </a:t>
            </a:r>
            <a:r>
              <a:rPr lang="en-US" dirty="0" err="1" smtClean="0"/>
              <a:t>nguồn</a:t>
            </a:r>
            <a:r>
              <a:rPr lang="en-US" dirty="0" smtClean="0"/>
              <a:t> </a:t>
            </a:r>
            <a:r>
              <a:rPr lang="en-US" dirty="0" err="1" smtClean="0"/>
              <a:t>lực</a:t>
            </a:r>
            <a:r>
              <a:rPr lang="en-US" dirty="0" smtClean="0"/>
              <a:t> </a:t>
            </a:r>
            <a:r>
              <a:rPr lang="en-US" dirty="0" err="1" smtClean="0"/>
              <a:t>cần</a:t>
            </a:r>
            <a:r>
              <a:rPr lang="en-US" dirty="0" smtClean="0"/>
              <a:t> </a:t>
            </a:r>
            <a:r>
              <a:rPr lang="en-US" dirty="0" err="1" smtClean="0"/>
              <a:t>được</a:t>
            </a:r>
            <a:r>
              <a:rPr lang="en-US" dirty="0" smtClean="0"/>
              <a:t> </a:t>
            </a:r>
            <a:r>
              <a:rPr lang="en-US" dirty="0" err="1" smtClean="0"/>
              <a:t>bồi</a:t>
            </a:r>
            <a:r>
              <a:rPr lang="en-US" dirty="0" smtClean="0"/>
              <a:t> </a:t>
            </a:r>
            <a:r>
              <a:rPr lang="en-US" dirty="0" err="1" smtClean="0"/>
              <a:t>dưỡng</a:t>
            </a:r>
            <a:r>
              <a:rPr lang="en-US" dirty="0" smtClean="0"/>
              <a:t> </a:t>
            </a:r>
            <a:r>
              <a:rPr lang="en-US" dirty="0" err="1" smtClean="0"/>
              <a:t>và</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để</a:t>
            </a:r>
            <a:r>
              <a:rPr lang="en-US" dirty="0" smtClean="0"/>
              <a:t> </a:t>
            </a:r>
            <a:r>
              <a:rPr lang="en-US" dirty="0" err="1" smtClean="0"/>
              <a:t>bảo</a:t>
            </a:r>
            <a:r>
              <a:rPr lang="en-US" dirty="0" smtClean="0"/>
              <a:t> </a:t>
            </a:r>
            <a:r>
              <a:rPr lang="en-US" dirty="0" err="1" smtClean="0"/>
              <a:t>đảm</a:t>
            </a:r>
            <a:r>
              <a:rPr lang="en-US" dirty="0" smtClean="0"/>
              <a:t> </a:t>
            </a:r>
            <a:r>
              <a:rPr lang="en-US" dirty="0" err="1" smtClean="0"/>
              <a:t>sự</a:t>
            </a:r>
            <a:r>
              <a:rPr lang="en-US" dirty="0" smtClean="0"/>
              <a:t> </a:t>
            </a:r>
            <a:r>
              <a:rPr lang="en-US" dirty="0" err="1" smtClean="0"/>
              <a:t>thành</a:t>
            </a:r>
            <a:r>
              <a:rPr lang="en-US" dirty="0" smtClean="0"/>
              <a:t> </a:t>
            </a:r>
            <a:r>
              <a:rPr lang="en-US" dirty="0" err="1" smtClean="0"/>
              <a:t>công</a:t>
            </a:r>
            <a:r>
              <a:rPr lang="en-US" dirty="0" smtClean="0"/>
              <a:t> </a:t>
            </a:r>
            <a:r>
              <a:rPr lang="en-US" dirty="0" err="1" smtClean="0"/>
              <a:t>của</a:t>
            </a:r>
            <a:r>
              <a:rPr lang="en-US" dirty="0" smtClean="0"/>
              <a:t> </a:t>
            </a:r>
            <a:r>
              <a:rPr lang="en-US" dirty="0" err="1" smtClean="0"/>
              <a:t>giáo</a:t>
            </a:r>
            <a:r>
              <a:rPr lang="en-US" dirty="0" smtClean="0"/>
              <a:t> </a:t>
            </a:r>
            <a:r>
              <a:rPr lang="en-US" dirty="0" err="1" smtClean="0"/>
              <a:t>dục</a:t>
            </a:r>
            <a:r>
              <a:rPr lang="en-US" dirty="0" smtClean="0"/>
              <a:t>;</a:t>
            </a:r>
          </a:p>
          <a:p>
            <a:pPr algn="just">
              <a:buClr>
                <a:srgbClr val="C00000"/>
              </a:buClr>
              <a:buFont typeface="Wingdings" panose="05000000000000000000" pitchFamily="2" charset="2"/>
              <a:buChar char="v"/>
            </a:pPr>
            <a:r>
              <a:rPr lang="vi-VN" dirty="0"/>
              <a:t>Nguồn lực này bao gồm những </a:t>
            </a:r>
            <a:r>
              <a:rPr lang="vi-VN" b="1" dirty="0"/>
              <a:t>nhà chuyên nghiệp trong nghề dạy học</a:t>
            </a:r>
            <a:r>
              <a:rPr lang="vi-VN" dirty="0"/>
              <a:t>, họ cần được đào tạo, tuyển dụng và sử dụng theo một </a:t>
            </a:r>
            <a:r>
              <a:rPr lang="en-US" dirty="0" err="1" smtClean="0"/>
              <a:t>khung</a:t>
            </a:r>
            <a:r>
              <a:rPr lang="en-US" dirty="0" smtClean="0"/>
              <a:t> </a:t>
            </a:r>
            <a:r>
              <a:rPr lang="en-US" dirty="0" err="1" smtClean="0"/>
              <a:t>pháp</a:t>
            </a:r>
            <a:r>
              <a:rPr lang="en-US" dirty="0" smtClean="0"/>
              <a:t> </a:t>
            </a:r>
            <a:r>
              <a:rPr lang="en-US" dirty="0" err="1" smtClean="0"/>
              <a:t>lý</a:t>
            </a:r>
            <a:r>
              <a:rPr lang="en-US" dirty="0" smtClean="0"/>
              <a:t> </a:t>
            </a:r>
            <a:r>
              <a:rPr lang="en-US" dirty="0" err="1" smtClean="0"/>
              <a:t>cụ</a:t>
            </a:r>
            <a:r>
              <a:rPr lang="en-US" dirty="0" smtClean="0"/>
              <a:t> </a:t>
            </a:r>
            <a:r>
              <a:rPr lang="en-US" dirty="0" err="1" smtClean="0"/>
              <a:t>thể</a:t>
            </a:r>
            <a:r>
              <a:rPr lang="en-US" dirty="0" smtClean="0"/>
              <a:t> </a:t>
            </a:r>
            <a:r>
              <a:rPr lang="vi-VN" dirty="0" smtClean="0"/>
              <a:t>để </a:t>
            </a:r>
            <a:r>
              <a:rPr lang="vi-VN" dirty="0"/>
              <a:t>bảo đảm có sự gắn kết giữa số lượng, năng lực, động lực và cơ cấu của đội ngũ nhà giáo với các mục tiêu và yêu cầu phát triển của giáo dục.</a:t>
            </a:r>
            <a:endParaRPr lang="en-US" dirty="0" smtClean="0"/>
          </a:p>
          <a:p>
            <a:pPr algn="just">
              <a:buClr>
                <a:srgbClr val="C00000"/>
              </a:buCl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148646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457200"/>
            <a:ext cx="5812969" cy="1345474"/>
          </a:xfrm>
        </p:spPr>
        <p:txBody>
          <a:bodyPr>
            <a:normAutofit/>
          </a:bodyPr>
          <a:lstStyle/>
          <a:p>
            <a:pPr algn="ctr"/>
            <a:r>
              <a:rPr lang="en-US" b="1" dirty="0">
                <a:solidFill>
                  <a:srgbClr val="C00000"/>
                </a:solidFill>
              </a:rPr>
              <a:t>QLNN </a:t>
            </a:r>
            <a:r>
              <a:rPr lang="en-US" b="1" dirty="0" err="1">
                <a:solidFill>
                  <a:srgbClr val="C00000"/>
                </a:solidFill>
              </a:rPr>
              <a:t>về</a:t>
            </a:r>
            <a:r>
              <a:rPr lang="en-US" b="1" dirty="0">
                <a:solidFill>
                  <a:srgbClr val="C00000"/>
                </a:solidFill>
              </a:rPr>
              <a:t> </a:t>
            </a:r>
            <a:r>
              <a:rPr lang="en-US" b="1" dirty="0" err="1">
                <a:solidFill>
                  <a:srgbClr val="C00000"/>
                </a:solidFill>
              </a:rPr>
              <a:t>nhà</a:t>
            </a:r>
            <a:r>
              <a:rPr lang="en-US" b="1" dirty="0">
                <a:solidFill>
                  <a:srgbClr val="C00000"/>
                </a:solidFill>
              </a:rPr>
              <a:t> </a:t>
            </a:r>
            <a:r>
              <a:rPr lang="en-US" b="1" dirty="0" err="1">
                <a:solidFill>
                  <a:srgbClr val="C00000"/>
                </a:solidFill>
              </a:rPr>
              <a:t>giáo</a:t>
            </a:r>
            <a:r>
              <a:rPr lang="en-US" b="1" dirty="0">
                <a:solidFill>
                  <a:srgbClr val="C00000"/>
                </a:solidFill>
              </a:rPr>
              <a:t> </a:t>
            </a:r>
            <a:r>
              <a:rPr lang="en-US" b="1" dirty="0" err="1" smtClean="0">
                <a:solidFill>
                  <a:srgbClr val="C00000"/>
                </a:solidFill>
              </a:rPr>
              <a:t>theo</a:t>
            </a:r>
            <a:r>
              <a:rPr lang="en-US" b="1" dirty="0" smtClean="0">
                <a:solidFill>
                  <a:srgbClr val="C00000"/>
                </a:solidFill>
              </a:rPr>
              <a:t> </a:t>
            </a:r>
            <a:r>
              <a:rPr lang="en-US" b="1" dirty="0" err="1">
                <a:solidFill>
                  <a:srgbClr val="C00000"/>
                </a:solidFill>
              </a:rPr>
              <a:t>mô</a:t>
            </a:r>
            <a:r>
              <a:rPr lang="en-US" b="1" dirty="0">
                <a:solidFill>
                  <a:srgbClr val="C00000"/>
                </a:solidFill>
              </a:rPr>
              <a:t> </a:t>
            </a:r>
            <a:r>
              <a:rPr lang="en-US" b="1" dirty="0" err="1">
                <a:solidFill>
                  <a:srgbClr val="C00000"/>
                </a:solidFill>
              </a:rPr>
              <a:t>hình</a:t>
            </a:r>
            <a:r>
              <a:rPr lang="en-US" b="1" dirty="0">
                <a:solidFill>
                  <a:srgbClr val="C00000"/>
                </a:solidFill>
              </a:rPr>
              <a:t> </a:t>
            </a:r>
            <a:r>
              <a:rPr lang="en-US" b="1" dirty="0" err="1">
                <a:solidFill>
                  <a:srgbClr val="C00000"/>
                </a:solidFill>
              </a:rPr>
              <a:t>quản</a:t>
            </a:r>
            <a:r>
              <a:rPr lang="en-US" b="1" dirty="0">
                <a:solidFill>
                  <a:srgbClr val="C00000"/>
                </a:solidFill>
              </a:rPr>
              <a:t> </a:t>
            </a:r>
            <a:r>
              <a:rPr lang="en-US" b="1" dirty="0" err="1">
                <a:solidFill>
                  <a:srgbClr val="C00000"/>
                </a:solidFill>
              </a:rPr>
              <a:t>lý</a:t>
            </a:r>
            <a:r>
              <a:rPr lang="en-US" b="1" dirty="0">
                <a:solidFill>
                  <a:srgbClr val="C00000"/>
                </a:solidFill>
              </a:rPr>
              <a:t> </a:t>
            </a:r>
            <a:r>
              <a:rPr lang="en-US" b="1" dirty="0" err="1">
                <a:solidFill>
                  <a:srgbClr val="C00000"/>
                </a:solidFill>
              </a:rPr>
              <a:t>nguồn</a:t>
            </a:r>
            <a:r>
              <a:rPr lang="en-US" b="1" dirty="0">
                <a:solidFill>
                  <a:srgbClr val="C00000"/>
                </a:solidFill>
              </a:rPr>
              <a:t> </a:t>
            </a:r>
            <a:r>
              <a:rPr lang="en-US" b="1" dirty="0" err="1">
                <a:solidFill>
                  <a:srgbClr val="C00000"/>
                </a:solidFill>
              </a:rPr>
              <a:t>nhân</a:t>
            </a:r>
            <a:r>
              <a:rPr lang="en-US" b="1" dirty="0">
                <a:solidFill>
                  <a:srgbClr val="C00000"/>
                </a:solidFill>
              </a:rPr>
              <a:t> </a:t>
            </a:r>
            <a:r>
              <a:rPr lang="en-US" b="1" dirty="0" err="1">
                <a:solidFill>
                  <a:srgbClr val="C00000"/>
                </a:solidFill>
              </a:rPr>
              <a:t>lực</a:t>
            </a:r>
            <a:endParaRPr lang="en-US" b="1" dirty="0">
              <a:solidFill>
                <a:srgbClr val="C00000"/>
              </a:solidFill>
            </a:endParaRPr>
          </a:p>
        </p:txBody>
      </p:sp>
      <p:pic>
        <p:nvPicPr>
          <p:cNvPr id="5" name="Content Placeholder 4" descr="Synopsis on &lt;strong&gt;Human&lt;/strong&gt; &lt;strong&gt;Resource&lt;/strong&gt; &lt;strong&gt;Development&lt;/strong&gt; on Employee Productivity"/>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94929" y="1277471"/>
            <a:ext cx="5351930" cy="4356847"/>
          </a:xfrm>
        </p:spPr>
      </p:pic>
      <p:sp>
        <p:nvSpPr>
          <p:cNvPr id="4" name="Text Placeholder 3"/>
          <p:cNvSpPr>
            <a:spLocks noGrp="1"/>
          </p:cNvSpPr>
          <p:nvPr>
            <p:ph type="body" sz="half" idx="2"/>
          </p:nvPr>
        </p:nvSpPr>
        <p:spPr>
          <a:xfrm>
            <a:off x="548641" y="2057400"/>
            <a:ext cx="5812968" cy="3811588"/>
          </a:xfrm>
        </p:spPr>
        <p:txBody>
          <a:bodyPr>
            <a:normAutofit lnSpcReduction="10000"/>
          </a:bodyPr>
          <a:lstStyle/>
          <a:p>
            <a:pPr marL="285750" indent="-285750" algn="just">
              <a:buClr>
                <a:srgbClr val="C00000"/>
              </a:buClr>
              <a:buFont typeface="Wingdings" panose="05000000000000000000" pitchFamily="2" charset="2"/>
              <a:buChar char="v"/>
            </a:pPr>
            <a:r>
              <a:rPr lang="vi-VN" sz="2400" dirty="0"/>
              <a:t>Về cơ bản, </a:t>
            </a:r>
            <a:r>
              <a:rPr lang="vi-VN" sz="2400" dirty="0" smtClean="0"/>
              <a:t>khung </a:t>
            </a:r>
            <a:r>
              <a:rPr lang="vi-VN" sz="2400" dirty="0"/>
              <a:t>pháp </a:t>
            </a:r>
            <a:r>
              <a:rPr lang="vi-VN" sz="2400" dirty="0" smtClean="0"/>
              <a:t>lý</a:t>
            </a:r>
            <a:r>
              <a:rPr lang="en-US" sz="2400" dirty="0" smtClean="0"/>
              <a:t> </a:t>
            </a:r>
            <a:r>
              <a:rPr lang="en-US" sz="2400" dirty="0" err="1" smtClean="0"/>
              <a:t>theo</a:t>
            </a:r>
            <a:r>
              <a:rPr lang="en-US" sz="2400" dirty="0" smtClean="0"/>
              <a:t> </a:t>
            </a:r>
            <a:r>
              <a:rPr lang="en-US" sz="2400" dirty="0" err="1" smtClean="0"/>
              <a:t>mô</a:t>
            </a:r>
            <a:r>
              <a:rPr lang="en-US" sz="2400" dirty="0" smtClean="0"/>
              <a:t> </a:t>
            </a:r>
            <a:r>
              <a:rPr lang="en-US" sz="2400" dirty="0" err="1" smtClean="0"/>
              <a:t>hình</a:t>
            </a:r>
            <a:r>
              <a:rPr lang="en-US" sz="2400" dirty="0" smtClean="0"/>
              <a:t> </a:t>
            </a:r>
            <a:r>
              <a:rPr lang="en-US" sz="2400" dirty="0" err="1" smtClean="0"/>
              <a:t>quản</a:t>
            </a:r>
            <a:r>
              <a:rPr lang="en-US" sz="2400" dirty="0" smtClean="0"/>
              <a:t> </a:t>
            </a:r>
            <a:r>
              <a:rPr lang="en-US" sz="2400" dirty="0" err="1" smtClean="0"/>
              <a:t>lý</a:t>
            </a:r>
            <a:r>
              <a:rPr lang="en-US" sz="2400" dirty="0" smtClean="0"/>
              <a:t> </a:t>
            </a:r>
            <a:r>
              <a:rPr lang="en-US" sz="2400" dirty="0" err="1" smtClean="0"/>
              <a:t>nguồn</a:t>
            </a:r>
            <a:r>
              <a:rPr lang="en-US" sz="2400" dirty="0" smtClean="0"/>
              <a:t> </a:t>
            </a:r>
            <a:r>
              <a:rPr lang="en-US" sz="2400" dirty="0" err="1" smtClean="0"/>
              <a:t>nhân</a:t>
            </a:r>
            <a:r>
              <a:rPr lang="en-US" sz="2400" dirty="0" smtClean="0"/>
              <a:t> </a:t>
            </a:r>
            <a:r>
              <a:rPr lang="en-US" sz="2400" dirty="0" err="1" smtClean="0"/>
              <a:t>lực</a:t>
            </a:r>
            <a:r>
              <a:rPr lang="en-US" sz="2400" dirty="0" smtClean="0"/>
              <a:t> </a:t>
            </a:r>
            <a:r>
              <a:rPr lang="en-US" sz="2400" dirty="0" err="1" smtClean="0"/>
              <a:t>được</a:t>
            </a:r>
            <a:r>
              <a:rPr lang="en-US" sz="2400" dirty="0" smtClean="0"/>
              <a:t> </a:t>
            </a:r>
            <a:r>
              <a:rPr lang="en-US" sz="2400" dirty="0" err="1" smtClean="0"/>
              <a:t>thực</a:t>
            </a:r>
            <a:r>
              <a:rPr lang="en-US" sz="2400" dirty="0" smtClean="0"/>
              <a:t> </a:t>
            </a:r>
            <a:r>
              <a:rPr lang="en-US" sz="2400" dirty="0" err="1" smtClean="0"/>
              <a:t>hiện</a:t>
            </a:r>
            <a:r>
              <a:rPr lang="vi-VN" sz="2400" dirty="0" smtClean="0"/>
              <a:t> </a:t>
            </a:r>
            <a:r>
              <a:rPr lang="vi-VN" sz="2400" dirty="0"/>
              <a:t>theo tiếp cận từ dưới lên, </a:t>
            </a:r>
            <a:r>
              <a:rPr lang="vi-VN" sz="2400" b="1" dirty="0"/>
              <a:t>lấy nhà giáo làm trung tâm,</a:t>
            </a:r>
            <a:r>
              <a:rPr lang="vi-VN" sz="2400" dirty="0"/>
              <a:t> coi đó là nguồn lực quan trọng nhất của giáo dục cần được phát triển để bảo đảm thực hiện sứ mệnh và mục tiêu của giáo dục</a:t>
            </a:r>
            <a:r>
              <a:rPr lang="vi-VN" sz="2400" dirty="0" smtClean="0"/>
              <a:t>.</a:t>
            </a:r>
            <a:endParaRPr lang="en-US" sz="2400" dirty="0" smtClean="0"/>
          </a:p>
          <a:p>
            <a:pPr marL="285750" indent="-285750" algn="just">
              <a:buClr>
                <a:srgbClr val="C00000"/>
              </a:buClr>
              <a:buFont typeface="Wingdings" panose="05000000000000000000" pitchFamily="2" charset="2"/>
              <a:buChar char="v"/>
            </a:pPr>
            <a:r>
              <a:rPr lang="en-US" sz="2400" dirty="0"/>
              <a:t> </a:t>
            </a:r>
            <a:r>
              <a:rPr lang="en-US" sz="2400" dirty="0" err="1" smtClean="0"/>
              <a:t>Từ</a:t>
            </a:r>
            <a:r>
              <a:rPr lang="en-US" sz="2400" dirty="0" smtClean="0"/>
              <a:t> </a:t>
            </a:r>
            <a:r>
              <a:rPr lang="en-US" sz="2400" dirty="0" err="1" smtClean="0"/>
              <a:t>cuối</a:t>
            </a:r>
            <a:r>
              <a:rPr lang="en-US" sz="2400" dirty="0" smtClean="0"/>
              <a:t> </a:t>
            </a:r>
            <a:r>
              <a:rPr lang="en-US" sz="2400" dirty="0" err="1" smtClean="0"/>
              <a:t>thế</a:t>
            </a:r>
            <a:r>
              <a:rPr lang="en-US" sz="2400" dirty="0" smtClean="0"/>
              <a:t> </a:t>
            </a:r>
            <a:r>
              <a:rPr lang="en-US" sz="2400" dirty="0" err="1" smtClean="0"/>
              <a:t>kỷ</a:t>
            </a:r>
            <a:r>
              <a:rPr lang="en-US" sz="2400" dirty="0" smtClean="0"/>
              <a:t> XX </a:t>
            </a:r>
            <a:r>
              <a:rPr lang="en-US" sz="2400" dirty="0" err="1" smtClean="0"/>
              <a:t>đến</a:t>
            </a:r>
            <a:r>
              <a:rPr lang="en-US" sz="2400" dirty="0" smtClean="0"/>
              <a:t> nay </a:t>
            </a:r>
            <a:r>
              <a:rPr lang="en-US" sz="2400" dirty="0" err="1" smtClean="0"/>
              <a:t>có</a:t>
            </a:r>
            <a:r>
              <a:rPr lang="en-US" sz="2400" dirty="0" smtClean="0"/>
              <a:t> </a:t>
            </a:r>
            <a:r>
              <a:rPr lang="en-US" sz="2400" dirty="0" err="1" smtClean="0"/>
              <a:t>sự</a:t>
            </a:r>
            <a:r>
              <a:rPr lang="en-US" sz="2400" dirty="0" smtClean="0"/>
              <a:t> </a:t>
            </a:r>
            <a:r>
              <a:rPr lang="en-US" sz="2400" dirty="0" err="1" smtClean="0"/>
              <a:t>dịch</a:t>
            </a:r>
            <a:r>
              <a:rPr lang="en-US" sz="2400" dirty="0" smtClean="0"/>
              <a:t> </a:t>
            </a:r>
            <a:r>
              <a:rPr lang="en-US" sz="2400" dirty="0" err="1" smtClean="0"/>
              <a:t>chuyển</a:t>
            </a:r>
            <a:r>
              <a:rPr lang="en-US" sz="2400" dirty="0" smtClean="0"/>
              <a:t> </a:t>
            </a:r>
            <a:r>
              <a:rPr lang="en-US" sz="2400" dirty="0" err="1" smtClean="0"/>
              <a:t>chung</a:t>
            </a:r>
            <a:r>
              <a:rPr lang="en-US" sz="2400" dirty="0" smtClean="0"/>
              <a:t> </a:t>
            </a:r>
            <a:r>
              <a:rPr lang="en-US" sz="2400" dirty="0" err="1" smtClean="0"/>
              <a:t>trong</a:t>
            </a:r>
            <a:r>
              <a:rPr lang="en-US" sz="2400" dirty="0" smtClean="0"/>
              <a:t> QLNN </a:t>
            </a:r>
            <a:r>
              <a:rPr lang="en-US" sz="2400" dirty="0" err="1" smtClean="0"/>
              <a:t>về</a:t>
            </a:r>
            <a:r>
              <a:rPr lang="en-US" sz="2400" dirty="0" smtClean="0"/>
              <a:t> </a:t>
            </a:r>
            <a:r>
              <a:rPr lang="en-US" sz="2400" dirty="0" err="1" smtClean="0"/>
              <a:t>nhà</a:t>
            </a:r>
            <a:r>
              <a:rPr lang="en-US" sz="2400" dirty="0" smtClean="0"/>
              <a:t> </a:t>
            </a:r>
            <a:r>
              <a:rPr lang="en-US" sz="2400" dirty="0" err="1" smtClean="0"/>
              <a:t>giáo</a:t>
            </a:r>
            <a:r>
              <a:rPr lang="en-US" sz="2400" dirty="0" smtClean="0"/>
              <a:t>: </a:t>
            </a:r>
            <a:r>
              <a:rPr lang="en-US" sz="2400" dirty="0" err="1"/>
              <a:t>K</a:t>
            </a:r>
            <a:r>
              <a:rPr lang="en-US" sz="2400" dirty="0" err="1" smtClean="0"/>
              <a:t>hung</a:t>
            </a:r>
            <a:r>
              <a:rPr lang="en-US" sz="2400" dirty="0" smtClean="0"/>
              <a:t> </a:t>
            </a:r>
            <a:r>
              <a:rPr lang="en-US" sz="2400" dirty="0" err="1" smtClean="0"/>
              <a:t>pháp</a:t>
            </a:r>
            <a:r>
              <a:rPr lang="en-US" sz="2400" dirty="0" smtClean="0"/>
              <a:t> </a:t>
            </a:r>
            <a:r>
              <a:rPr lang="en-US" sz="2400" dirty="0" err="1" smtClean="0"/>
              <a:t>lý</a:t>
            </a:r>
            <a:r>
              <a:rPr lang="en-US" sz="2400" dirty="0" smtClean="0"/>
              <a:t> </a:t>
            </a:r>
            <a:r>
              <a:rPr lang="en-US" sz="2400" dirty="0" err="1" smtClean="0"/>
              <a:t>theo</a:t>
            </a:r>
            <a:r>
              <a:rPr lang="en-US" sz="2400" dirty="0" smtClean="0"/>
              <a:t> </a:t>
            </a:r>
            <a:r>
              <a:rPr lang="en-US" sz="2400" dirty="0" err="1" smtClean="0"/>
              <a:t>mô</a:t>
            </a:r>
            <a:r>
              <a:rPr lang="en-US" sz="2400" dirty="0" smtClean="0"/>
              <a:t> </a:t>
            </a:r>
            <a:r>
              <a:rPr lang="en-US" sz="2400" dirty="0" err="1" smtClean="0"/>
              <a:t>hình</a:t>
            </a:r>
            <a:r>
              <a:rPr lang="en-US" sz="2400" dirty="0" smtClean="0"/>
              <a:t> </a:t>
            </a:r>
            <a:r>
              <a:rPr lang="en-US" sz="2400" dirty="0" err="1" smtClean="0"/>
              <a:t>quản</a:t>
            </a:r>
            <a:r>
              <a:rPr lang="en-US" sz="2400" dirty="0" smtClean="0"/>
              <a:t> </a:t>
            </a:r>
            <a:r>
              <a:rPr lang="en-US" sz="2400" dirty="0" err="1" smtClean="0"/>
              <a:t>lý</a:t>
            </a:r>
            <a:r>
              <a:rPr lang="en-US" sz="2400" dirty="0" smtClean="0"/>
              <a:t> </a:t>
            </a:r>
            <a:r>
              <a:rPr lang="en-US" sz="2400" dirty="0" err="1" smtClean="0"/>
              <a:t>nhân</a:t>
            </a:r>
            <a:r>
              <a:rPr lang="en-US" sz="2400" dirty="0" smtClean="0"/>
              <a:t> </a:t>
            </a:r>
            <a:r>
              <a:rPr lang="en-US" sz="2400" dirty="0" err="1" smtClean="0"/>
              <a:t>sự</a:t>
            </a:r>
            <a:r>
              <a:rPr lang="en-US" sz="2400" dirty="0" smtClean="0"/>
              <a:t> </a:t>
            </a:r>
            <a:r>
              <a:rPr lang="en-US" sz="2400" dirty="0" err="1" smtClean="0"/>
              <a:t>được</a:t>
            </a:r>
            <a:r>
              <a:rPr lang="en-US" sz="2400" dirty="0" smtClean="0"/>
              <a:t> </a:t>
            </a:r>
            <a:r>
              <a:rPr lang="en-US" sz="2400" dirty="0" err="1" smtClean="0"/>
              <a:t>bổ</a:t>
            </a:r>
            <a:r>
              <a:rPr lang="en-US" sz="2400" dirty="0" smtClean="0"/>
              <a:t> sung </a:t>
            </a:r>
            <a:r>
              <a:rPr lang="en-US" sz="2400" dirty="0" err="1" smtClean="0"/>
              <a:t>bằng</a:t>
            </a:r>
            <a:r>
              <a:rPr lang="en-US" sz="2400" dirty="0" smtClean="0"/>
              <a:t> </a:t>
            </a:r>
            <a:r>
              <a:rPr lang="en-US" sz="2400" dirty="0" err="1" smtClean="0"/>
              <a:t>khung</a:t>
            </a:r>
            <a:r>
              <a:rPr lang="en-US" sz="2400" dirty="0" smtClean="0"/>
              <a:t> </a:t>
            </a:r>
            <a:r>
              <a:rPr lang="en-US" sz="2400" dirty="0" err="1" smtClean="0"/>
              <a:t>pháp</a:t>
            </a:r>
            <a:r>
              <a:rPr lang="en-US" sz="2400" dirty="0" smtClean="0"/>
              <a:t> </a:t>
            </a:r>
            <a:r>
              <a:rPr lang="en-US" sz="2400" dirty="0" err="1" smtClean="0"/>
              <a:t>lý</a:t>
            </a:r>
            <a:r>
              <a:rPr lang="en-US" sz="2400" dirty="0" smtClean="0"/>
              <a:t> </a:t>
            </a:r>
            <a:r>
              <a:rPr lang="en-US" sz="2400" dirty="0" err="1" smtClean="0"/>
              <a:t>theo</a:t>
            </a:r>
            <a:r>
              <a:rPr lang="en-US" sz="2400" dirty="0" smtClean="0"/>
              <a:t> </a:t>
            </a:r>
            <a:r>
              <a:rPr lang="en-US" sz="2400" dirty="0" err="1" smtClean="0"/>
              <a:t>mô</a:t>
            </a:r>
            <a:r>
              <a:rPr lang="en-US" sz="2400" dirty="0" smtClean="0"/>
              <a:t> </a:t>
            </a:r>
            <a:r>
              <a:rPr lang="en-US" sz="2400" dirty="0" err="1" smtClean="0"/>
              <a:t>hình</a:t>
            </a:r>
            <a:r>
              <a:rPr lang="en-US" sz="2400" dirty="0" smtClean="0"/>
              <a:t> </a:t>
            </a:r>
            <a:r>
              <a:rPr lang="en-US" sz="2400" dirty="0" err="1" smtClean="0"/>
              <a:t>quản</a:t>
            </a:r>
            <a:r>
              <a:rPr lang="en-US" sz="2400" dirty="0" smtClean="0"/>
              <a:t> </a:t>
            </a:r>
            <a:r>
              <a:rPr lang="en-US" sz="2400" dirty="0" err="1" smtClean="0"/>
              <a:t>lý</a:t>
            </a:r>
            <a:r>
              <a:rPr lang="en-US" sz="2400" dirty="0" smtClean="0"/>
              <a:t> </a:t>
            </a:r>
            <a:r>
              <a:rPr lang="en-US" sz="2400" dirty="0" err="1" smtClean="0"/>
              <a:t>nguồn</a:t>
            </a:r>
            <a:r>
              <a:rPr lang="en-US" sz="2400" dirty="0" smtClean="0"/>
              <a:t> </a:t>
            </a:r>
            <a:r>
              <a:rPr lang="en-US" sz="2400" dirty="0" err="1" smtClean="0"/>
              <a:t>nhân</a:t>
            </a:r>
            <a:r>
              <a:rPr lang="en-US" sz="2400" dirty="0" smtClean="0"/>
              <a:t> </a:t>
            </a:r>
            <a:r>
              <a:rPr lang="en-US" sz="2400" dirty="0" err="1" smtClean="0"/>
              <a:t>lực</a:t>
            </a:r>
            <a:endParaRPr lang="en-US" sz="2400" dirty="0"/>
          </a:p>
        </p:txBody>
      </p:sp>
      <p:sp>
        <p:nvSpPr>
          <p:cNvPr id="3" name="Slide Number Placeholder 2"/>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3463800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7534"/>
          </a:xfrm>
        </p:spPr>
        <p:txBody>
          <a:bodyPr>
            <a:normAutofit/>
          </a:bodyPr>
          <a:lstStyle/>
          <a:p>
            <a:pPr algn="ctr"/>
            <a:r>
              <a:rPr lang="en-US" sz="3200" b="1" dirty="0" smtClean="0">
                <a:solidFill>
                  <a:srgbClr val="C00000"/>
                </a:solidFill>
              </a:rPr>
              <a:t>So </a:t>
            </a:r>
            <a:r>
              <a:rPr lang="en-US" sz="3200" b="1" dirty="0" err="1" smtClean="0">
                <a:solidFill>
                  <a:srgbClr val="C00000"/>
                </a:solidFill>
              </a:rPr>
              <a:t>sánh</a:t>
            </a:r>
            <a:r>
              <a:rPr lang="en-US" sz="3200" b="1" dirty="0" smtClean="0">
                <a:solidFill>
                  <a:srgbClr val="C00000"/>
                </a:solidFill>
              </a:rPr>
              <a:t> </a:t>
            </a:r>
            <a:r>
              <a:rPr lang="en-US" sz="3200" b="1" dirty="0" err="1" smtClean="0">
                <a:solidFill>
                  <a:srgbClr val="C00000"/>
                </a:solidFill>
              </a:rPr>
              <a:t>mô</a:t>
            </a:r>
            <a:r>
              <a:rPr lang="en-US" sz="3200" b="1" dirty="0" smtClean="0">
                <a:solidFill>
                  <a:srgbClr val="C00000"/>
                </a:solidFill>
              </a:rPr>
              <a:t> </a:t>
            </a:r>
            <a:r>
              <a:rPr lang="en-US" sz="3200" b="1" dirty="0" err="1" smtClean="0">
                <a:solidFill>
                  <a:srgbClr val="C00000"/>
                </a:solidFill>
              </a:rPr>
              <a:t>hình</a:t>
            </a:r>
            <a:r>
              <a:rPr lang="en-US" sz="3200" b="1" dirty="0" smtClean="0">
                <a:solidFill>
                  <a:srgbClr val="C00000"/>
                </a:solidFill>
              </a:rPr>
              <a:t> </a:t>
            </a:r>
            <a:r>
              <a:rPr lang="en-US" sz="3200" b="1" dirty="0" err="1" smtClean="0">
                <a:solidFill>
                  <a:srgbClr val="C00000"/>
                </a:solidFill>
              </a:rPr>
              <a:t>quản</a:t>
            </a:r>
            <a:r>
              <a:rPr lang="en-US" sz="3200" b="1" dirty="0" smtClean="0">
                <a:solidFill>
                  <a:srgbClr val="C00000"/>
                </a:solidFill>
              </a:rPr>
              <a:t> </a:t>
            </a:r>
            <a:r>
              <a:rPr lang="en-US" sz="3200" b="1" dirty="0" err="1" smtClean="0">
                <a:solidFill>
                  <a:srgbClr val="C00000"/>
                </a:solidFill>
              </a:rPr>
              <a:t>lý</a:t>
            </a:r>
            <a:r>
              <a:rPr lang="en-US" sz="3200" b="1" dirty="0" smtClean="0">
                <a:solidFill>
                  <a:srgbClr val="C00000"/>
                </a:solidFill>
              </a:rPr>
              <a:t> </a:t>
            </a:r>
            <a:r>
              <a:rPr lang="en-US" sz="3200" b="1" dirty="0" err="1" smtClean="0">
                <a:solidFill>
                  <a:srgbClr val="C00000"/>
                </a:solidFill>
              </a:rPr>
              <a:t>nhân</a:t>
            </a:r>
            <a:r>
              <a:rPr lang="en-US" sz="3200" b="1" dirty="0" smtClean="0">
                <a:solidFill>
                  <a:srgbClr val="C00000"/>
                </a:solidFill>
              </a:rPr>
              <a:t> </a:t>
            </a:r>
            <a:r>
              <a:rPr lang="en-US" sz="3200" b="1" dirty="0" err="1" smtClean="0">
                <a:solidFill>
                  <a:srgbClr val="C00000"/>
                </a:solidFill>
              </a:rPr>
              <a:t>sự</a:t>
            </a:r>
            <a:r>
              <a:rPr lang="en-US" sz="3200" b="1" dirty="0" smtClean="0">
                <a:solidFill>
                  <a:srgbClr val="C00000"/>
                </a:solidFill>
              </a:rPr>
              <a:t> </a:t>
            </a:r>
            <a:r>
              <a:rPr lang="en-US" sz="3200" b="1" dirty="0" err="1" smtClean="0">
                <a:solidFill>
                  <a:srgbClr val="C00000"/>
                </a:solidFill>
              </a:rPr>
              <a:t>với</a:t>
            </a:r>
            <a:r>
              <a:rPr lang="en-US" sz="3200" b="1" dirty="0" smtClean="0">
                <a:solidFill>
                  <a:srgbClr val="C00000"/>
                </a:solidFill>
              </a:rPr>
              <a:t> </a:t>
            </a:r>
            <a:r>
              <a:rPr lang="en-US" sz="3200" b="1" dirty="0" err="1" smtClean="0">
                <a:solidFill>
                  <a:srgbClr val="C00000"/>
                </a:solidFill>
              </a:rPr>
              <a:t>quản</a:t>
            </a:r>
            <a:r>
              <a:rPr lang="en-US" sz="3200" b="1" dirty="0" smtClean="0">
                <a:solidFill>
                  <a:srgbClr val="C00000"/>
                </a:solidFill>
              </a:rPr>
              <a:t> </a:t>
            </a:r>
            <a:r>
              <a:rPr lang="en-US" sz="3200" b="1" dirty="0" err="1" smtClean="0">
                <a:solidFill>
                  <a:srgbClr val="C00000"/>
                </a:solidFill>
              </a:rPr>
              <a:t>lý</a:t>
            </a:r>
            <a:r>
              <a:rPr lang="en-US" sz="3200" b="1" dirty="0" smtClean="0">
                <a:solidFill>
                  <a:srgbClr val="C00000"/>
                </a:solidFill>
              </a:rPr>
              <a:t> NNL</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6563087"/>
              </p:ext>
            </p:extLst>
          </p:nvPr>
        </p:nvGraphicFramePr>
        <p:xfrm>
          <a:off x="457199" y="1524001"/>
          <a:ext cx="11389659" cy="4389119"/>
        </p:xfrm>
        <a:graphic>
          <a:graphicData uri="http://schemas.openxmlformats.org/drawingml/2006/table">
            <a:tbl>
              <a:tblPr firstRow="1" firstCol="1" bandRow="1"/>
              <a:tblGrid>
                <a:gridCol w="3868756">
                  <a:extLst>
                    <a:ext uri="{9D8B030D-6E8A-4147-A177-3AD203B41FA5}">
                      <a16:colId xmlns:a16="http://schemas.microsoft.com/office/drawing/2014/main" val="20000"/>
                    </a:ext>
                  </a:extLst>
                </a:gridCol>
                <a:gridCol w="3903645">
                  <a:extLst>
                    <a:ext uri="{9D8B030D-6E8A-4147-A177-3AD203B41FA5}">
                      <a16:colId xmlns:a16="http://schemas.microsoft.com/office/drawing/2014/main" val="20001"/>
                    </a:ext>
                  </a:extLst>
                </a:gridCol>
                <a:gridCol w="3617258">
                  <a:extLst>
                    <a:ext uri="{9D8B030D-6E8A-4147-A177-3AD203B41FA5}">
                      <a16:colId xmlns:a16="http://schemas.microsoft.com/office/drawing/2014/main" val="20002"/>
                    </a:ext>
                  </a:extLst>
                </a:gridCol>
              </a:tblGrid>
              <a:tr h="533399">
                <a:tc>
                  <a:txBody>
                    <a:bodyPr/>
                    <a:lstStyle/>
                    <a:p>
                      <a:pPr marL="0" marR="0" algn="ctr">
                        <a:lnSpc>
                          <a:spcPct val="115000"/>
                        </a:lnSpc>
                        <a:spcBef>
                          <a:spcPts val="0"/>
                        </a:spcBef>
                        <a:spcAft>
                          <a:spcPts val="0"/>
                        </a:spcAft>
                      </a:pPr>
                      <a:r>
                        <a:rPr lang="en-US" sz="2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effectLst/>
                          <a:latin typeface="Times New Roman"/>
                          <a:ea typeface="Calibri"/>
                        </a:rPr>
                        <a:t>Quản lý nhân sự</a:t>
                      </a:r>
                      <a:endParaRPr lang="en-US" sz="2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effectLst/>
                          <a:latin typeface="Times New Roman"/>
                          <a:ea typeface="Calibri"/>
                        </a:rPr>
                        <a:t>Quản lý nguồn nhân lực</a:t>
                      </a:r>
                      <a:endParaRPr lang="en-US" sz="2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200">
                          <a:effectLst/>
                          <a:latin typeface="Times New Roman"/>
                          <a:ea typeface="Calibri"/>
                        </a:rPr>
                        <a:t>Quan điểm cơ bản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effectLst/>
                          <a:latin typeface="Times New Roman"/>
                          <a:ea typeface="Calibri"/>
                        </a:rPr>
                        <a:t>Nhân viên là một khoản chi cần phải giảm thiểu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effectLst/>
                          <a:latin typeface="Times New Roman"/>
                          <a:ea typeface="Calibri"/>
                        </a:rPr>
                        <a:t>Nhân viên là một nguồn lực cần phải phát triển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2200">
                          <a:effectLst/>
                          <a:latin typeface="Times New Roman"/>
                          <a:ea typeface="Calibri"/>
                        </a:rPr>
                        <a:t>Đào tạo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effectLst/>
                          <a:latin typeface="Times New Roman"/>
                          <a:ea typeface="Calibri"/>
                        </a:rPr>
                        <a:t>Đào tạo là để nhân viên phù hợp với yêu cầu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err="1" smtClean="0">
                          <a:effectLst/>
                          <a:latin typeface="Times New Roman"/>
                          <a:ea typeface="Calibri"/>
                        </a:rPr>
                        <a:t>Đào</a:t>
                      </a:r>
                      <a:r>
                        <a:rPr lang="en-US" sz="2200" dirty="0" smtClean="0">
                          <a:effectLst/>
                          <a:latin typeface="Times New Roman"/>
                          <a:ea typeface="Calibri"/>
                        </a:rPr>
                        <a:t> </a:t>
                      </a:r>
                      <a:r>
                        <a:rPr lang="en-US" sz="2200" dirty="0" err="1">
                          <a:effectLst/>
                          <a:latin typeface="Times New Roman"/>
                          <a:ea typeface="Calibri"/>
                        </a:rPr>
                        <a:t>tạo</a:t>
                      </a:r>
                      <a:r>
                        <a:rPr lang="en-US" sz="2200" dirty="0">
                          <a:effectLst/>
                          <a:latin typeface="Times New Roman"/>
                          <a:ea typeface="Calibri"/>
                        </a:rPr>
                        <a:t> </a:t>
                      </a:r>
                      <a:r>
                        <a:rPr lang="en-US" sz="2200" dirty="0" err="1">
                          <a:effectLst/>
                          <a:latin typeface="Times New Roman"/>
                          <a:ea typeface="Calibri"/>
                        </a:rPr>
                        <a:t>là</a:t>
                      </a:r>
                      <a:r>
                        <a:rPr lang="en-US" sz="2200" dirty="0">
                          <a:effectLst/>
                          <a:latin typeface="Times New Roman"/>
                          <a:ea typeface="Calibri"/>
                        </a:rPr>
                        <a:t> </a:t>
                      </a:r>
                      <a:r>
                        <a:rPr lang="en-US" sz="2200" dirty="0" err="1">
                          <a:effectLst/>
                          <a:latin typeface="Times New Roman"/>
                          <a:ea typeface="Calibri"/>
                        </a:rPr>
                        <a:t>sự</a:t>
                      </a:r>
                      <a:r>
                        <a:rPr lang="en-US" sz="2200" dirty="0">
                          <a:effectLst/>
                          <a:latin typeface="Times New Roman"/>
                          <a:ea typeface="Calibri"/>
                        </a:rPr>
                        <a:t> </a:t>
                      </a:r>
                      <a:r>
                        <a:rPr lang="en-US" sz="2200" dirty="0" err="1">
                          <a:effectLst/>
                          <a:latin typeface="Times New Roman"/>
                          <a:ea typeface="Calibri"/>
                        </a:rPr>
                        <a:t>đầu</a:t>
                      </a:r>
                      <a:r>
                        <a:rPr lang="en-US" sz="2200" dirty="0">
                          <a:effectLst/>
                          <a:latin typeface="Times New Roman"/>
                          <a:ea typeface="Calibri"/>
                        </a:rPr>
                        <a:t> </a:t>
                      </a:r>
                      <a:r>
                        <a:rPr lang="en-US" sz="2200" dirty="0" err="1">
                          <a:effectLst/>
                          <a:latin typeface="Times New Roman"/>
                          <a:ea typeface="Calibri"/>
                        </a:rPr>
                        <a:t>tư</a:t>
                      </a:r>
                      <a:r>
                        <a:rPr lang="en-US" sz="2200" dirty="0">
                          <a:effectLst/>
                          <a:latin typeface="Times New Roman"/>
                          <a:ea typeface="Calibri"/>
                        </a:rPr>
                        <a:t> </a:t>
                      </a:r>
                      <a:r>
                        <a:rPr lang="en-US" sz="2200" dirty="0" err="1">
                          <a:effectLst/>
                          <a:latin typeface="Times New Roman"/>
                          <a:ea typeface="Calibri"/>
                        </a:rPr>
                        <a:t>cho</a:t>
                      </a:r>
                      <a:r>
                        <a:rPr lang="en-US" sz="2200" dirty="0">
                          <a:effectLst/>
                          <a:latin typeface="Times New Roman"/>
                          <a:ea typeface="Calibri"/>
                        </a:rPr>
                        <a:t> </a:t>
                      </a:r>
                      <a:r>
                        <a:rPr lang="en-US" sz="2200" dirty="0" err="1">
                          <a:effectLst/>
                          <a:latin typeface="Times New Roman"/>
                          <a:ea typeface="Calibri"/>
                        </a:rPr>
                        <a:t>hiện</a:t>
                      </a:r>
                      <a:r>
                        <a:rPr lang="en-US" sz="2200" dirty="0">
                          <a:effectLst/>
                          <a:latin typeface="Times New Roman"/>
                          <a:ea typeface="Calibri"/>
                        </a:rPr>
                        <a:t> </a:t>
                      </a:r>
                      <a:r>
                        <a:rPr lang="en-US" sz="2200" dirty="0" err="1">
                          <a:effectLst/>
                          <a:latin typeface="Times New Roman"/>
                          <a:ea typeface="Calibri"/>
                        </a:rPr>
                        <a:t>tại</a:t>
                      </a:r>
                      <a:r>
                        <a:rPr lang="en-US" sz="2200" dirty="0">
                          <a:effectLst/>
                          <a:latin typeface="Times New Roman"/>
                          <a:ea typeface="Calibri"/>
                        </a:rPr>
                        <a:t> </a:t>
                      </a:r>
                      <a:r>
                        <a:rPr lang="en-US" sz="2200" dirty="0" err="1">
                          <a:effectLst/>
                          <a:latin typeface="Times New Roman"/>
                          <a:ea typeface="Calibri"/>
                        </a:rPr>
                        <a:t>và</a:t>
                      </a:r>
                      <a:r>
                        <a:rPr lang="en-US" sz="2200" dirty="0">
                          <a:effectLst/>
                          <a:latin typeface="Times New Roman"/>
                          <a:ea typeface="Calibri"/>
                        </a:rPr>
                        <a:t> </a:t>
                      </a:r>
                      <a:r>
                        <a:rPr lang="en-US" sz="2200" dirty="0" err="1">
                          <a:effectLst/>
                          <a:latin typeface="Times New Roman"/>
                          <a:ea typeface="Calibri"/>
                        </a:rPr>
                        <a:t>tương</a:t>
                      </a:r>
                      <a:r>
                        <a:rPr lang="en-US" sz="2200" dirty="0">
                          <a:effectLst/>
                          <a:latin typeface="Times New Roman"/>
                          <a:ea typeface="Calibri"/>
                        </a:rPr>
                        <a:t> </a:t>
                      </a:r>
                      <a:r>
                        <a:rPr lang="en-US" sz="2200" dirty="0" err="1">
                          <a:effectLst/>
                          <a:latin typeface="Times New Roman"/>
                          <a:ea typeface="Calibri"/>
                        </a:rPr>
                        <a:t>lai</a:t>
                      </a:r>
                      <a:r>
                        <a:rPr lang="en-US" sz="2200" dirty="0">
                          <a:effectLst/>
                          <a:latin typeface="Times New Roman"/>
                          <a:ea typeface="Calibri"/>
                        </a:rPr>
                        <a:t> </a:t>
                      </a:r>
                      <a:r>
                        <a:rPr lang="en-US" sz="2200" dirty="0" err="1">
                          <a:effectLst/>
                          <a:latin typeface="Times New Roman"/>
                          <a:ea typeface="Calibri"/>
                        </a:rPr>
                        <a:t>của</a:t>
                      </a:r>
                      <a:r>
                        <a:rPr lang="en-US" sz="2200" dirty="0">
                          <a:effectLst/>
                          <a:latin typeface="Times New Roman"/>
                          <a:ea typeface="Calibri"/>
                        </a:rPr>
                        <a:t> </a:t>
                      </a:r>
                      <a:r>
                        <a:rPr lang="en-US" sz="2200" dirty="0" err="1">
                          <a:effectLst/>
                          <a:latin typeface="Times New Roman"/>
                          <a:ea typeface="Calibri"/>
                        </a:rPr>
                        <a:t>tổ</a:t>
                      </a:r>
                      <a:r>
                        <a:rPr lang="en-US" sz="2200" dirty="0">
                          <a:effectLst/>
                          <a:latin typeface="Times New Roman"/>
                          <a:ea typeface="Calibri"/>
                        </a:rPr>
                        <a:t> </a:t>
                      </a:r>
                      <a:r>
                        <a:rPr lang="en-US" sz="2200" dirty="0" err="1">
                          <a:effectLst/>
                          <a:latin typeface="Times New Roman"/>
                          <a:ea typeface="Calibri"/>
                        </a:rPr>
                        <a:t>chức</a:t>
                      </a:r>
                      <a:endParaRPr lang="en-US" sz="2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2200">
                          <a:effectLst/>
                          <a:latin typeface="Times New Roman"/>
                          <a:ea typeface="Calibri"/>
                        </a:rPr>
                        <a:t>Tầm nhìn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effectLst/>
                          <a:latin typeface="Times New Roman"/>
                          <a:ea typeface="Calibri"/>
                        </a:rPr>
                        <a:t>Ngắn và trung hạn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effectLst/>
                          <a:latin typeface="Times New Roman"/>
                          <a:ea typeface="Calibri"/>
                        </a:rPr>
                        <a:t>Dài hạn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2200" dirty="0" err="1" smtClean="0">
                          <a:effectLst/>
                          <a:latin typeface="Times New Roman"/>
                          <a:ea typeface="Calibri"/>
                        </a:rPr>
                        <a:t>Cái</a:t>
                      </a:r>
                      <a:r>
                        <a:rPr lang="en-US" sz="2200" dirty="0" smtClean="0">
                          <a:effectLst/>
                          <a:latin typeface="Times New Roman"/>
                          <a:ea typeface="Calibri"/>
                        </a:rPr>
                        <a:t> </a:t>
                      </a:r>
                      <a:r>
                        <a:rPr lang="en-US" sz="2200" dirty="0" err="1">
                          <a:effectLst/>
                          <a:latin typeface="Times New Roman"/>
                          <a:ea typeface="Calibri"/>
                        </a:rPr>
                        <a:t>tạo</a:t>
                      </a:r>
                      <a:r>
                        <a:rPr lang="en-US" sz="2200" dirty="0">
                          <a:effectLst/>
                          <a:latin typeface="Times New Roman"/>
                          <a:ea typeface="Calibri"/>
                        </a:rPr>
                        <a:t> </a:t>
                      </a:r>
                      <a:r>
                        <a:rPr lang="en-US" sz="2200" dirty="0" err="1">
                          <a:effectLst/>
                          <a:latin typeface="Times New Roman"/>
                          <a:ea typeface="Calibri"/>
                        </a:rPr>
                        <a:t>nên</a:t>
                      </a:r>
                      <a:r>
                        <a:rPr lang="en-US" sz="2200" dirty="0">
                          <a:effectLst/>
                          <a:latin typeface="Times New Roman"/>
                          <a:ea typeface="Calibri"/>
                        </a:rPr>
                        <a:t> </a:t>
                      </a:r>
                      <a:r>
                        <a:rPr lang="en-US" sz="2200" dirty="0" err="1">
                          <a:effectLst/>
                          <a:latin typeface="Times New Roman"/>
                          <a:ea typeface="Calibri"/>
                        </a:rPr>
                        <a:t>hiệu</a:t>
                      </a:r>
                      <a:r>
                        <a:rPr lang="en-US" sz="2200" dirty="0">
                          <a:effectLst/>
                          <a:latin typeface="Times New Roman"/>
                          <a:ea typeface="Calibri"/>
                        </a:rPr>
                        <a:t> </a:t>
                      </a:r>
                      <a:r>
                        <a:rPr lang="en-US" sz="2200" dirty="0" err="1">
                          <a:effectLst/>
                          <a:latin typeface="Times New Roman"/>
                          <a:ea typeface="Calibri"/>
                        </a:rPr>
                        <a:t>quả</a:t>
                      </a:r>
                      <a:r>
                        <a:rPr lang="en-US" sz="2200" dirty="0">
                          <a:effectLst/>
                          <a:latin typeface="Times New Roman"/>
                          <a:ea typeface="Calibri"/>
                        </a:rPr>
                        <a:t> </a:t>
                      </a:r>
                      <a:r>
                        <a:rPr lang="en-US" sz="2200" dirty="0" err="1">
                          <a:effectLst/>
                          <a:latin typeface="Times New Roman"/>
                          <a:ea typeface="Calibri"/>
                        </a:rPr>
                        <a:t>hoạt</a:t>
                      </a:r>
                      <a:r>
                        <a:rPr lang="en-US" sz="2200" dirty="0">
                          <a:effectLst/>
                          <a:latin typeface="Times New Roman"/>
                          <a:ea typeface="Calibri"/>
                        </a:rPr>
                        <a:t> </a:t>
                      </a:r>
                      <a:r>
                        <a:rPr lang="en-US" sz="2200" dirty="0" err="1" smtClean="0">
                          <a:effectLst/>
                          <a:latin typeface="Times New Roman"/>
                          <a:ea typeface="Calibri"/>
                        </a:rPr>
                        <a:t>động</a:t>
                      </a:r>
                      <a:r>
                        <a:rPr lang="en-US" sz="2200" dirty="0" smtClean="0">
                          <a:effectLst/>
                          <a:latin typeface="Times New Roman"/>
                          <a:ea typeface="Calibri"/>
                        </a:rPr>
                        <a:t> </a:t>
                      </a:r>
                      <a:r>
                        <a:rPr lang="en-US" sz="2200" dirty="0" err="1" smtClean="0">
                          <a:effectLst/>
                          <a:latin typeface="Times New Roman"/>
                          <a:ea typeface="Calibri"/>
                        </a:rPr>
                        <a:t>trong</a:t>
                      </a:r>
                      <a:r>
                        <a:rPr lang="en-US" sz="2200" dirty="0" smtClean="0">
                          <a:effectLst/>
                          <a:latin typeface="Times New Roman"/>
                          <a:ea typeface="Calibri"/>
                        </a:rPr>
                        <a:t> </a:t>
                      </a:r>
                      <a:r>
                        <a:rPr lang="en-US" sz="2200" dirty="0" err="1" smtClean="0">
                          <a:effectLst/>
                          <a:latin typeface="Times New Roman"/>
                          <a:ea typeface="Calibri"/>
                        </a:rPr>
                        <a:t>đơn</a:t>
                      </a:r>
                      <a:r>
                        <a:rPr lang="en-US" sz="2200" baseline="0" dirty="0" smtClean="0">
                          <a:effectLst/>
                          <a:latin typeface="Times New Roman"/>
                          <a:ea typeface="Calibri"/>
                        </a:rPr>
                        <a:t> </a:t>
                      </a:r>
                      <a:r>
                        <a:rPr lang="en-US" sz="2200" baseline="0" dirty="0" err="1" smtClean="0">
                          <a:effectLst/>
                          <a:latin typeface="Times New Roman"/>
                          <a:ea typeface="Calibri"/>
                        </a:rPr>
                        <a:t>vị</a:t>
                      </a:r>
                      <a:endParaRPr lang="en-US" sz="2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effectLst/>
                          <a:latin typeface="Times New Roman"/>
                          <a:ea typeface="Calibri"/>
                        </a:rPr>
                        <a:t>Máy móc và tổ chức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effectLst/>
                          <a:latin typeface="Times New Roman"/>
                          <a:ea typeface="Calibri"/>
                        </a:rPr>
                        <a:t>Máy móc, tổ chức và nguồn nhân lực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2200">
                          <a:effectLst/>
                          <a:latin typeface="Times New Roman"/>
                          <a:ea typeface="Calibri"/>
                        </a:rPr>
                        <a:t>Nguồn tạo nên động lực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effectLst/>
                          <a:latin typeface="Times New Roman"/>
                          <a:ea typeface="Calibri"/>
                        </a:rPr>
                        <a:t>Tiền và thăng tiến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effectLst/>
                          <a:latin typeface="Times New Roman"/>
                          <a:ea typeface="Calibri"/>
                        </a:rPr>
                        <a:t>Tiền, thăng tiến và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2470">
                <a:tc>
                  <a:txBody>
                    <a:bodyPr/>
                    <a:lstStyle/>
                    <a:p>
                      <a:pPr marL="0" marR="0" algn="ctr">
                        <a:lnSpc>
                          <a:spcPct val="115000"/>
                        </a:lnSpc>
                        <a:spcBef>
                          <a:spcPts val="0"/>
                        </a:spcBef>
                        <a:spcAft>
                          <a:spcPts val="0"/>
                        </a:spcAft>
                      </a:pPr>
                      <a:r>
                        <a:rPr lang="en-US" sz="2200">
                          <a:effectLst/>
                          <a:latin typeface="Times New Roman"/>
                          <a:ea typeface="Calibri"/>
                        </a:rPr>
                        <a:t>Đối diện với sự thay đổi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effectLst/>
                          <a:latin typeface="Times New Roman"/>
                          <a:ea typeface="Calibri"/>
                        </a:rPr>
                        <a:t>Nhân viên kháng cự  sự thay đổi,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err="1">
                          <a:effectLst/>
                          <a:latin typeface="Times New Roman"/>
                          <a:ea typeface="Calibri"/>
                        </a:rPr>
                        <a:t>Nguồn</a:t>
                      </a:r>
                      <a:r>
                        <a:rPr lang="en-US" sz="2200" dirty="0">
                          <a:effectLst/>
                          <a:latin typeface="Times New Roman"/>
                          <a:ea typeface="Calibri"/>
                        </a:rPr>
                        <a:t> </a:t>
                      </a:r>
                      <a:r>
                        <a:rPr lang="en-US" sz="2200" dirty="0" err="1">
                          <a:effectLst/>
                          <a:latin typeface="Times New Roman"/>
                          <a:ea typeface="Calibri"/>
                        </a:rPr>
                        <a:t>nhân</a:t>
                      </a:r>
                      <a:r>
                        <a:rPr lang="en-US" sz="2200" dirty="0">
                          <a:effectLst/>
                          <a:latin typeface="Times New Roman"/>
                          <a:ea typeface="Calibri"/>
                        </a:rPr>
                        <a:t> </a:t>
                      </a:r>
                      <a:r>
                        <a:rPr lang="en-US" sz="2200" dirty="0" err="1">
                          <a:effectLst/>
                          <a:latin typeface="Times New Roman"/>
                          <a:ea typeface="Calibri"/>
                        </a:rPr>
                        <a:t>lực</a:t>
                      </a:r>
                      <a:r>
                        <a:rPr lang="en-US" sz="2200" dirty="0">
                          <a:effectLst/>
                          <a:latin typeface="Times New Roman"/>
                          <a:ea typeface="Calibri"/>
                        </a:rPr>
                        <a:t> </a:t>
                      </a:r>
                      <a:r>
                        <a:rPr lang="en-US" sz="2200" dirty="0" err="1">
                          <a:effectLst/>
                          <a:latin typeface="Times New Roman"/>
                          <a:ea typeface="Calibri"/>
                        </a:rPr>
                        <a:t>linh</a:t>
                      </a:r>
                      <a:r>
                        <a:rPr lang="en-US" sz="2200" dirty="0">
                          <a:effectLst/>
                          <a:latin typeface="Times New Roman"/>
                          <a:ea typeface="Calibri"/>
                        </a:rPr>
                        <a:t> </a:t>
                      </a:r>
                      <a:r>
                        <a:rPr lang="en-US" sz="2200" dirty="0" err="1" smtClean="0">
                          <a:effectLst/>
                          <a:latin typeface="Times New Roman"/>
                          <a:ea typeface="Calibri"/>
                        </a:rPr>
                        <a:t>hoạt</a:t>
                      </a:r>
                      <a:r>
                        <a:rPr lang="en-US" sz="2200" dirty="0" smtClean="0">
                          <a:effectLst/>
                          <a:latin typeface="Times New Roman"/>
                          <a:ea typeface="Calibri"/>
                        </a:rPr>
                        <a:t>, </a:t>
                      </a:r>
                      <a:r>
                        <a:rPr lang="en-US" sz="2200" dirty="0" err="1" smtClean="0">
                          <a:effectLst/>
                          <a:latin typeface="Times New Roman"/>
                          <a:ea typeface="Calibri"/>
                        </a:rPr>
                        <a:t>sẵn</a:t>
                      </a:r>
                      <a:r>
                        <a:rPr lang="en-US" sz="2200" baseline="0" dirty="0" smtClean="0">
                          <a:effectLst/>
                          <a:latin typeface="Times New Roman"/>
                          <a:ea typeface="Calibri"/>
                        </a:rPr>
                        <a:t> </a:t>
                      </a:r>
                      <a:r>
                        <a:rPr lang="en-US" sz="2200" baseline="0" dirty="0" err="1" smtClean="0">
                          <a:effectLst/>
                          <a:latin typeface="Times New Roman"/>
                          <a:ea typeface="Calibri"/>
                        </a:rPr>
                        <a:t>sàng</a:t>
                      </a:r>
                      <a:r>
                        <a:rPr lang="en-US" sz="2200" dirty="0" smtClean="0">
                          <a:effectLst/>
                          <a:latin typeface="Times New Roman"/>
                          <a:ea typeface="Calibri"/>
                        </a:rPr>
                        <a:t> </a:t>
                      </a:r>
                      <a:r>
                        <a:rPr lang="en-US" sz="2200" dirty="0" err="1">
                          <a:effectLst/>
                          <a:latin typeface="Times New Roman"/>
                          <a:ea typeface="Calibri"/>
                        </a:rPr>
                        <a:t>và</a:t>
                      </a:r>
                      <a:r>
                        <a:rPr lang="en-US" sz="2200" dirty="0">
                          <a:effectLst/>
                          <a:latin typeface="Times New Roman"/>
                          <a:ea typeface="Calibri"/>
                        </a:rPr>
                        <a:t> </a:t>
                      </a:r>
                      <a:r>
                        <a:rPr lang="en-US" sz="2200" dirty="0" err="1">
                          <a:effectLst/>
                          <a:latin typeface="Times New Roman"/>
                          <a:ea typeface="Calibri"/>
                        </a:rPr>
                        <a:t>thích</a:t>
                      </a:r>
                      <a:r>
                        <a:rPr lang="en-US" sz="2200" dirty="0">
                          <a:effectLst/>
                          <a:latin typeface="Times New Roman"/>
                          <a:ea typeface="Calibri"/>
                        </a:rPr>
                        <a:t> </a:t>
                      </a:r>
                      <a:r>
                        <a:rPr lang="en-US" sz="2200" dirty="0" err="1">
                          <a:effectLst/>
                          <a:latin typeface="Times New Roman"/>
                          <a:ea typeface="Calibri"/>
                        </a:rPr>
                        <a:t>ứng</a:t>
                      </a:r>
                      <a:r>
                        <a:rPr lang="en-US" sz="22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3055939" y="2750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37732613-CF40-48A0-AC83-2872E88289BB}" type="slidenum">
              <a:rPr lang="en-US" smtClean="0"/>
              <a:t>17</a:t>
            </a:fld>
            <a:endParaRPr lang="en-US"/>
          </a:p>
        </p:txBody>
      </p:sp>
    </p:spTree>
    <p:extLst>
      <p:ext uri="{BB962C8B-B14F-4D97-AF65-F5344CB8AC3E}">
        <p14:creationId xmlns:p14="http://schemas.microsoft.com/office/powerpoint/2010/main" val="335245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114800" y="1541417"/>
            <a:ext cx="3866606" cy="523220"/>
          </a:xfrm>
          <a:prstGeom prst="rect">
            <a:avLst/>
          </a:prstGeom>
          <a:noFill/>
          <a:ln w="3175">
            <a:solidFill>
              <a:schemeClr val="tx1"/>
            </a:solidFill>
          </a:ln>
        </p:spPr>
        <p:txBody>
          <a:bodyPr wrap="square" rtlCol="0">
            <a:spAutoFit/>
          </a:bodyPr>
          <a:lstStyle/>
          <a:p>
            <a:pPr algn="ctr"/>
            <a:r>
              <a:rPr lang="en-US" sz="2800" b="1" dirty="0" smtClean="0"/>
              <a:t>QLNN </a:t>
            </a:r>
            <a:r>
              <a:rPr lang="en-US" sz="2800" b="1" dirty="0" err="1" smtClean="0"/>
              <a:t>về</a:t>
            </a:r>
            <a:r>
              <a:rPr lang="en-US" sz="2800" b="1" dirty="0" smtClean="0"/>
              <a:t> </a:t>
            </a:r>
            <a:r>
              <a:rPr lang="en-US" sz="2800" b="1" dirty="0" err="1" smtClean="0"/>
              <a:t>nhà</a:t>
            </a:r>
            <a:r>
              <a:rPr lang="en-US" sz="2800" b="1" dirty="0" smtClean="0"/>
              <a:t> </a:t>
            </a:r>
            <a:r>
              <a:rPr lang="en-US" sz="2800" b="1" dirty="0" err="1" smtClean="0"/>
              <a:t>giáo</a:t>
            </a:r>
            <a:endParaRPr lang="en-US" sz="2800" b="1" dirty="0"/>
          </a:p>
        </p:txBody>
      </p:sp>
      <p:sp>
        <p:nvSpPr>
          <p:cNvPr id="13" name="TextBox 12"/>
          <p:cNvSpPr txBox="1"/>
          <p:nvPr/>
        </p:nvSpPr>
        <p:spPr>
          <a:xfrm>
            <a:off x="1685109" y="2468880"/>
            <a:ext cx="3605348" cy="3970318"/>
          </a:xfrm>
          <a:prstGeom prst="rect">
            <a:avLst/>
          </a:prstGeom>
          <a:noFill/>
          <a:ln w="3175">
            <a:solidFill>
              <a:schemeClr val="tx1"/>
            </a:solidFill>
          </a:ln>
        </p:spPr>
        <p:txBody>
          <a:bodyPr wrap="square" rtlCol="0">
            <a:spAutoFit/>
          </a:bodyPr>
          <a:lstStyle/>
          <a:p>
            <a:pPr algn="ctr"/>
            <a:r>
              <a:rPr lang="en-US" sz="2800" b="1" dirty="0" err="1"/>
              <a:t>Quản</a:t>
            </a:r>
            <a:r>
              <a:rPr lang="en-US" sz="2800" b="1" dirty="0"/>
              <a:t> </a:t>
            </a:r>
            <a:r>
              <a:rPr lang="en-US" sz="2800" b="1" dirty="0" err="1"/>
              <a:t>lý</a:t>
            </a:r>
            <a:r>
              <a:rPr lang="en-US" sz="2800" b="1" dirty="0"/>
              <a:t> </a:t>
            </a:r>
            <a:r>
              <a:rPr lang="en-US" sz="2800" b="1" dirty="0" err="1"/>
              <a:t>nhân</a:t>
            </a:r>
            <a:r>
              <a:rPr lang="en-US" sz="2800" b="1" dirty="0"/>
              <a:t> </a:t>
            </a:r>
            <a:r>
              <a:rPr lang="en-US" sz="2800" b="1" dirty="0" err="1"/>
              <a:t>sự</a:t>
            </a:r>
            <a:endParaRPr lang="en-US" sz="2800" dirty="0"/>
          </a:p>
          <a:p>
            <a:pPr algn="ctr"/>
            <a:r>
              <a:rPr lang="en-US" sz="2800" dirty="0" err="1"/>
              <a:t>Tập</a:t>
            </a:r>
            <a:r>
              <a:rPr lang="en-US" sz="2800" dirty="0"/>
              <a:t> </a:t>
            </a:r>
            <a:r>
              <a:rPr lang="en-US" sz="2800" dirty="0" err="1"/>
              <a:t>trung</a:t>
            </a:r>
            <a:r>
              <a:rPr lang="en-US" sz="2800" dirty="0"/>
              <a:t> </a:t>
            </a:r>
            <a:r>
              <a:rPr lang="en-US" sz="2800" dirty="0" err="1"/>
              <a:t>vào</a:t>
            </a:r>
            <a:r>
              <a:rPr lang="en-US" sz="2800" dirty="0"/>
              <a:t> </a:t>
            </a:r>
            <a:r>
              <a:rPr lang="en-US" sz="2800" dirty="0" err="1"/>
              <a:t>các</a:t>
            </a:r>
            <a:r>
              <a:rPr lang="en-US" sz="2800" dirty="0"/>
              <a:t> </a:t>
            </a:r>
            <a:r>
              <a:rPr lang="en-US" sz="2800" dirty="0" err="1"/>
              <a:t>nhiệm</a:t>
            </a:r>
            <a:r>
              <a:rPr lang="en-US" sz="2800" dirty="0"/>
              <a:t> </a:t>
            </a:r>
            <a:r>
              <a:rPr lang="en-US" sz="2800" dirty="0" err="1"/>
              <a:t>vụ</a:t>
            </a:r>
            <a:r>
              <a:rPr lang="en-US" sz="2800" dirty="0"/>
              <a:t> </a:t>
            </a:r>
            <a:r>
              <a:rPr lang="en-US" sz="2800" dirty="0" err="1"/>
              <a:t>đào</a:t>
            </a:r>
            <a:r>
              <a:rPr lang="en-US" sz="2800" dirty="0"/>
              <a:t> </a:t>
            </a:r>
            <a:r>
              <a:rPr lang="en-US" sz="2800" dirty="0" err="1"/>
              <a:t>tạo</a:t>
            </a:r>
            <a:r>
              <a:rPr lang="en-US" sz="2800" dirty="0"/>
              <a:t>, </a:t>
            </a:r>
            <a:r>
              <a:rPr lang="en-US" sz="2800" dirty="0" err="1"/>
              <a:t>tuyển</a:t>
            </a:r>
            <a:r>
              <a:rPr lang="en-US" sz="2800" dirty="0"/>
              <a:t> </a:t>
            </a:r>
            <a:r>
              <a:rPr lang="en-US" sz="2800" dirty="0" err="1"/>
              <a:t>dụng</a:t>
            </a:r>
            <a:r>
              <a:rPr lang="en-US" sz="2800" dirty="0"/>
              <a:t>, </a:t>
            </a:r>
            <a:r>
              <a:rPr lang="en-US" sz="2800" dirty="0" err="1"/>
              <a:t>sử</a:t>
            </a:r>
            <a:r>
              <a:rPr lang="en-US" sz="2800" dirty="0"/>
              <a:t> </a:t>
            </a:r>
            <a:r>
              <a:rPr lang="en-US" sz="2800" dirty="0" err="1"/>
              <a:t>dụng</a:t>
            </a:r>
            <a:r>
              <a:rPr lang="en-US" sz="2800" dirty="0"/>
              <a:t> </a:t>
            </a:r>
            <a:r>
              <a:rPr lang="en-US" sz="2800" dirty="0" err="1"/>
              <a:t>nhà</a:t>
            </a:r>
            <a:r>
              <a:rPr lang="en-US" sz="2800" dirty="0"/>
              <a:t> </a:t>
            </a:r>
            <a:r>
              <a:rPr lang="en-US" sz="2800" dirty="0" err="1"/>
              <a:t>giáo</a:t>
            </a:r>
            <a:r>
              <a:rPr lang="en-US" sz="2800" dirty="0"/>
              <a:t> </a:t>
            </a:r>
            <a:r>
              <a:rPr lang="en-US" sz="2800" dirty="0" err="1"/>
              <a:t>với</a:t>
            </a:r>
            <a:r>
              <a:rPr lang="en-US" sz="2800" dirty="0"/>
              <a:t> </a:t>
            </a:r>
            <a:r>
              <a:rPr lang="en-US" sz="2800" dirty="0" err="1"/>
              <a:t>tư</a:t>
            </a:r>
            <a:r>
              <a:rPr lang="en-US" sz="2800" dirty="0"/>
              <a:t> </a:t>
            </a:r>
            <a:r>
              <a:rPr lang="en-US" sz="2800" dirty="0" err="1"/>
              <a:t>cách</a:t>
            </a:r>
            <a:r>
              <a:rPr lang="en-US" sz="2800" dirty="0"/>
              <a:t> </a:t>
            </a:r>
            <a:r>
              <a:rPr lang="en-US" sz="2800" dirty="0" err="1"/>
              <a:t>là</a:t>
            </a:r>
            <a:r>
              <a:rPr lang="en-US" sz="2800" dirty="0"/>
              <a:t> </a:t>
            </a:r>
            <a:r>
              <a:rPr lang="en-US" sz="2800" dirty="0" err="1"/>
              <a:t>người</a:t>
            </a:r>
            <a:r>
              <a:rPr lang="en-US" sz="2800" dirty="0"/>
              <a:t> </a:t>
            </a:r>
            <a:r>
              <a:rPr lang="en-US" sz="2800" dirty="0" err="1"/>
              <a:t>lao</a:t>
            </a:r>
            <a:r>
              <a:rPr lang="en-US" sz="2800" dirty="0"/>
              <a:t> </a:t>
            </a:r>
            <a:r>
              <a:rPr lang="en-US" sz="2800" dirty="0" err="1"/>
              <a:t>động</a:t>
            </a:r>
            <a:r>
              <a:rPr lang="en-US" sz="2800" dirty="0"/>
              <a:t>, </a:t>
            </a:r>
            <a:r>
              <a:rPr lang="en-US" sz="2800" dirty="0" err="1"/>
              <a:t>là</a:t>
            </a:r>
            <a:r>
              <a:rPr lang="en-US" sz="2800" dirty="0"/>
              <a:t> </a:t>
            </a:r>
            <a:r>
              <a:rPr lang="en-US" sz="2800" dirty="0" err="1"/>
              <a:t>viên</a:t>
            </a:r>
            <a:r>
              <a:rPr lang="en-US" sz="2800" dirty="0"/>
              <a:t> </a:t>
            </a:r>
            <a:r>
              <a:rPr lang="en-US" sz="2800" dirty="0" err="1"/>
              <a:t>chức</a:t>
            </a:r>
            <a:r>
              <a:rPr lang="en-US" sz="2800" dirty="0"/>
              <a:t> </a:t>
            </a:r>
            <a:r>
              <a:rPr lang="en-US" sz="2800" dirty="0" err="1"/>
              <a:t>như</a:t>
            </a:r>
            <a:r>
              <a:rPr lang="en-US" sz="2800" dirty="0"/>
              <a:t> </a:t>
            </a:r>
            <a:r>
              <a:rPr lang="en-US" sz="2800" dirty="0" err="1"/>
              <a:t>mọi</a:t>
            </a:r>
            <a:r>
              <a:rPr lang="en-US" sz="2800" dirty="0"/>
              <a:t> </a:t>
            </a:r>
            <a:r>
              <a:rPr lang="en-US" sz="2800" dirty="0" err="1"/>
              <a:t>viên</a:t>
            </a:r>
            <a:r>
              <a:rPr lang="en-US" sz="2800" dirty="0"/>
              <a:t> </a:t>
            </a:r>
            <a:r>
              <a:rPr lang="en-US" sz="2800" dirty="0" err="1"/>
              <a:t>chức</a:t>
            </a:r>
            <a:r>
              <a:rPr lang="en-US" sz="2800" dirty="0"/>
              <a:t> </a:t>
            </a:r>
            <a:r>
              <a:rPr lang="en-US" sz="2800" dirty="0" err="1"/>
              <a:t>trong</a:t>
            </a:r>
            <a:r>
              <a:rPr lang="en-US" sz="2800" dirty="0"/>
              <a:t> </a:t>
            </a:r>
            <a:r>
              <a:rPr lang="en-US" sz="2800" dirty="0" err="1"/>
              <a:t>lĩnh</a:t>
            </a:r>
            <a:r>
              <a:rPr lang="en-US" sz="2800" dirty="0"/>
              <a:t> </a:t>
            </a:r>
            <a:r>
              <a:rPr lang="en-US" sz="2800" dirty="0" err="1"/>
              <a:t>vực</a:t>
            </a:r>
            <a:r>
              <a:rPr lang="en-US" sz="2800" dirty="0"/>
              <a:t> </a:t>
            </a:r>
            <a:r>
              <a:rPr lang="en-US" sz="2800" dirty="0" err="1"/>
              <a:t>dịch</a:t>
            </a:r>
            <a:r>
              <a:rPr lang="en-US" sz="2800" dirty="0"/>
              <a:t> </a:t>
            </a:r>
            <a:r>
              <a:rPr lang="en-US" sz="2800" dirty="0" err="1"/>
              <a:t>vụ</a:t>
            </a:r>
            <a:r>
              <a:rPr lang="en-US" sz="2800" dirty="0"/>
              <a:t> </a:t>
            </a:r>
            <a:r>
              <a:rPr lang="en-US" sz="2800" dirty="0" err="1"/>
              <a:t>công</a:t>
            </a:r>
            <a:endParaRPr lang="en-US" sz="2800" dirty="0"/>
          </a:p>
        </p:txBody>
      </p:sp>
      <p:sp>
        <p:nvSpPr>
          <p:cNvPr id="14" name="TextBox 13"/>
          <p:cNvSpPr txBox="1"/>
          <p:nvPr/>
        </p:nvSpPr>
        <p:spPr>
          <a:xfrm>
            <a:off x="6622869" y="2468881"/>
            <a:ext cx="3944982" cy="3970318"/>
          </a:xfrm>
          <a:prstGeom prst="rect">
            <a:avLst/>
          </a:prstGeom>
          <a:noFill/>
          <a:ln w="3175">
            <a:solidFill>
              <a:schemeClr val="tx1"/>
            </a:solidFill>
          </a:ln>
        </p:spPr>
        <p:txBody>
          <a:bodyPr wrap="square" rtlCol="0">
            <a:spAutoFit/>
          </a:bodyPr>
          <a:lstStyle/>
          <a:p>
            <a:pPr algn="ctr"/>
            <a:r>
              <a:rPr lang="en-US" sz="2800" b="1" dirty="0" err="1"/>
              <a:t>Quản</a:t>
            </a:r>
            <a:r>
              <a:rPr lang="en-US" sz="2800" b="1" dirty="0"/>
              <a:t> </a:t>
            </a:r>
            <a:r>
              <a:rPr lang="en-US" sz="2800" b="1" dirty="0" err="1"/>
              <a:t>lý</a:t>
            </a:r>
            <a:r>
              <a:rPr lang="en-US" sz="2800" b="1" dirty="0"/>
              <a:t> </a:t>
            </a:r>
            <a:r>
              <a:rPr lang="en-US" sz="2800" b="1" dirty="0" err="1"/>
              <a:t>nguồn</a:t>
            </a:r>
            <a:r>
              <a:rPr lang="en-US" sz="2800" b="1" dirty="0"/>
              <a:t> </a:t>
            </a:r>
            <a:r>
              <a:rPr lang="en-US" sz="2800" b="1" dirty="0" err="1"/>
              <a:t>nhân</a:t>
            </a:r>
            <a:r>
              <a:rPr lang="en-US" sz="2800" b="1" dirty="0"/>
              <a:t> </a:t>
            </a:r>
            <a:r>
              <a:rPr lang="en-US" sz="2800" b="1" dirty="0" err="1"/>
              <a:t>lực</a:t>
            </a:r>
            <a:endParaRPr lang="en-US" sz="2800" dirty="0"/>
          </a:p>
          <a:p>
            <a:pPr algn="ctr"/>
            <a:r>
              <a:rPr lang="en-US" sz="2800" dirty="0" err="1"/>
              <a:t>Tập</a:t>
            </a:r>
            <a:r>
              <a:rPr lang="en-US" sz="2800" dirty="0"/>
              <a:t> </a:t>
            </a:r>
            <a:r>
              <a:rPr lang="en-US" sz="2800" dirty="0" err="1"/>
              <a:t>trung</a:t>
            </a:r>
            <a:r>
              <a:rPr lang="en-US" sz="2800" dirty="0"/>
              <a:t> </a:t>
            </a:r>
            <a:r>
              <a:rPr lang="en-US" sz="2800" dirty="0" err="1"/>
              <a:t>vào</a:t>
            </a:r>
            <a:r>
              <a:rPr lang="en-US" sz="2800" dirty="0"/>
              <a:t> </a:t>
            </a:r>
            <a:r>
              <a:rPr lang="en-US" sz="2800" dirty="0" err="1"/>
              <a:t>viêc</a:t>
            </a:r>
            <a:r>
              <a:rPr lang="en-US" sz="2800" dirty="0"/>
              <a:t> </a:t>
            </a:r>
            <a:r>
              <a:rPr lang="en-US" sz="2800" dirty="0" err="1"/>
              <a:t>thực</a:t>
            </a:r>
            <a:r>
              <a:rPr lang="en-US" sz="2800" dirty="0"/>
              <a:t> </a:t>
            </a:r>
            <a:r>
              <a:rPr lang="en-US" sz="2800" dirty="0" err="1"/>
              <a:t>hiện</a:t>
            </a:r>
            <a:r>
              <a:rPr lang="en-US" sz="2800" dirty="0"/>
              <a:t> </a:t>
            </a:r>
            <a:r>
              <a:rPr lang="en-US" sz="2800" dirty="0" err="1"/>
              <a:t>mục</a:t>
            </a:r>
            <a:r>
              <a:rPr lang="en-US" sz="2800" dirty="0"/>
              <a:t> </a:t>
            </a:r>
            <a:r>
              <a:rPr lang="en-US" sz="2800" dirty="0" err="1"/>
              <a:t>tiêu</a:t>
            </a:r>
            <a:r>
              <a:rPr lang="en-US" sz="2800" dirty="0"/>
              <a:t> </a:t>
            </a:r>
            <a:r>
              <a:rPr lang="en-US" sz="2800" dirty="0" err="1"/>
              <a:t>giáo</a:t>
            </a:r>
            <a:r>
              <a:rPr lang="en-US" sz="2800" dirty="0"/>
              <a:t> </a:t>
            </a:r>
            <a:r>
              <a:rPr lang="en-US" sz="2800" dirty="0" err="1"/>
              <a:t>dục</a:t>
            </a:r>
            <a:r>
              <a:rPr lang="en-US" sz="2800" dirty="0"/>
              <a:t> </a:t>
            </a:r>
            <a:r>
              <a:rPr lang="en-US" sz="2800" dirty="0" err="1"/>
              <a:t>thông</a:t>
            </a:r>
            <a:r>
              <a:rPr lang="en-US" sz="2800" dirty="0"/>
              <a:t> qua </a:t>
            </a:r>
            <a:r>
              <a:rPr lang="en-US" sz="2800" dirty="0" err="1"/>
              <a:t>việc</a:t>
            </a:r>
            <a:r>
              <a:rPr lang="en-US" sz="2800" dirty="0"/>
              <a:t> </a:t>
            </a:r>
            <a:r>
              <a:rPr lang="en-US" sz="2800" dirty="0" err="1"/>
              <a:t>phát</a:t>
            </a:r>
            <a:r>
              <a:rPr lang="en-US" sz="2800" dirty="0"/>
              <a:t> </a:t>
            </a:r>
            <a:r>
              <a:rPr lang="en-US" sz="2800" dirty="0" err="1"/>
              <a:t>triển</a:t>
            </a:r>
            <a:r>
              <a:rPr lang="en-US" sz="2800" dirty="0"/>
              <a:t> </a:t>
            </a:r>
            <a:r>
              <a:rPr lang="en-US" sz="2800" dirty="0" err="1"/>
              <a:t>hiệu</a:t>
            </a:r>
            <a:r>
              <a:rPr lang="en-US" sz="2800" dirty="0"/>
              <a:t> </a:t>
            </a:r>
            <a:r>
              <a:rPr lang="en-US" sz="2800" dirty="0" err="1"/>
              <a:t>quả</a:t>
            </a:r>
            <a:r>
              <a:rPr lang="en-US" sz="2800" dirty="0"/>
              <a:t> </a:t>
            </a:r>
            <a:r>
              <a:rPr lang="en-US" sz="2800" dirty="0" err="1"/>
              <a:t>đội</a:t>
            </a:r>
            <a:r>
              <a:rPr lang="en-US" sz="2800" dirty="0"/>
              <a:t> </a:t>
            </a:r>
            <a:r>
              <a:rPr lang="en-US" sz="2800" dirty="0" err="1"/>
              <a:t>ngũ</a:t>
            </a:r>
            <a:r>
              <a:rPr lang="en-US" sz="2800" dirty="0"/>
              <a:t> </a:t>
            </a:r>
            <a:r>
              <a:rPr lang="en-US" sz="2800" dirty="0" err="1"/>
              <a:t>nhà</a:t>
            </a:r>
            <a:r>
              <a:rPr lang="en-US" sz="2800" dirty="0"/>
              <a:t> </a:t>
            </a:r>
            <a:r>
              <a:rPr lang="en-US" sz="2800" dirty="0" err="1"/>
              <a:t>giáo</a:t>
            </a:r>
            <a:r>
              <a:rPr lang="en-US" sz="2800" dirty="0"/>
              <a:t> </a:t>
            </a:r>
            <a:r>
              <a:rPr lang="en-US" sz="2800" dirty="0" err="1"/>
              <a:t>với</a:t>
            </a:r>
            <a:r>
              <a:rPr lang="en-US" sz="2800" dirty="0"/>
              <a:t> </a:t>
            </a:r>
            <a:r>
              <a:rPr lang="en-US" sz="2800" dirty="0" err="1"/>
              <a:t>tư</a:t>
            </a:r>
            <a:r>
              <a:rPr lang="en-US" sz="2800" dirty="0"/>
              <a:t> </a:t>
            </a:r>
            <a:r>
              <a:rPr lang="en-US" sz="2800" dirty="0" err="1"/>
              <a:t>cách</a:t>
            </a:r>
            <a:r>
              <a:rPr lang="en-US" sz="2800" dirty="0"/>
              <a:t> </a:t>
            </a:r>
            <a:r>
              <a:rPr lang="en-US" sz="2800" dirty="0" err="1"/>
              <a:t>là</a:t>
            </a:r>
            <a:r>
              <a:rPr lang="en-US" sz="2800" dirty="0"/>
              <a:t> </a:t>
            </a:r>
            <a:r>
              <a:rPr lang="en-US" sz="2800" dirty="0" err="1"/>
              <a:t>những</a:t>
            </a:r>
            <a:r>
              <a:rPr lang="en-US" sz="2800" dirty="0"/>
              <a:t> </a:t>
            </a:r>
            <a:r>
              <a:rPr lang="en-US" sz="2800" dirty="0" err="1"/>
              <a:t>nhà</a:t>
            </a:r>
            <a:r>
              <a:rPr lang="en-US" sz="2800" dirty="0"/>
              <a:t> </a:t>
            </a:r>
            <a:r>
              <a:rPr lang="en-US" sz="2800" dirty="0" err="1"/>
              <a:t>chuyên</a:t>
            </a:r>
            <a:r>
              <a:rPr lang="en-US" sz="2800" dirty="0"/>
              <a:t> </a:t>
            </a:r>
            <a:r>
              <a:rPr lang="en-US" sz="2800" dirty="0" err="1"/>
              <a:t>nghiệp</a:t>
            </a:r>
            <a:r>
              <a:rPr lang="en-US" sz="2800" dirty="0"/>
              <a:t> </a:t>
            </a:r>
            <a:r>
              <a:rPr lang="en-US" sz="2800" dirty="0" err="1"/>
              <a:t>trong</a:t>
            </a:r>
            <a:r>
              <a:rPr lang="en-US" sz="2800" dirty="0"/>
              <a:t> </a:t>
            </a:r>
            <a:r>
              <a:rPr lang="en-US" sz="2800" dirty="0" err="1"/>
              <a:t>nghề</a:t>
            </a:r>
            <a:r>
              <a:rPr lang="en-US" sz="2800" dirty="0"/>
              <a:t> </a:t>
            </a:r>
            <a:r>
              <a:rPr lang="en-US" sz="2800" dirty="0" err="1"/>
              <a:t>dạy</a:t>
            </a:r>
            <a:r>
              <a:rPr lang="en-US" sz="2800" dirty="0"/>
              <a:t> </a:t>
            </a:r>
            <a:r>
              <a:rPr lang="en-US" sz="2800" dirty="0" err="1"/>
              <a:t>học</a:t>
            </a:r>
            <a:r>
              <a:rPr lang="en-US" sz="2800" dirty="0"/>
              <a:t> </a:t>
            </a:r>
            <a:r>
              <a:rPr lang="en-US" sz="2800" dirty="0" err="1"/>
              <a:t>và</a:t>
            </a:r>
            <a:r>
              <a:rPr lang="en-US" sz="2800" dirty="0"/>
              <a:t> </a:t>
            </a:r>
            <a:r>
              <a:rPr lang="en-US" sz="2800" dirty="0" err="1"/>
              <a:t>là</a:t>
            </a:r>
            <a:r>
              <a:rPr lang="en-US" sz="2800" dirty="0"/>
              <a:t> </a:t>
            </a:r>
            <a:r>
              <a:rPr lang="en-US" sz="2800" dirty="0" err="1"/>
              <a:t>nguồn</a:t>
            </a:r>
            <a:r>
              <a:rPr lang="en-US" sz="2800" dirty="0"/>
              <a:t> </a:t>
            </a:r>
            <a:r>
              <a:rPr lang="en-US" sz="2800" dirty="0" err="1"/>
              <a:t>lực</a:t>
            </a:r>
            <a:r>
              <a:rPr lang="en-US" sz="2800" dirty="0"/>
              <a:t> </a:t>
            </a:r>
            <a:r>
              <a:rPr lang="en-US" sz="2800" dirty="0" err="1"/>
              <a:t>quan</a:t>
            </a:r>
            <a:r>
              <a:rPr lang="en-US" sz="2800" dirty="0"/>
              <a:t> </a:t>
            </a:r>
            <a:r>
              <a:rPr lang="en-US" sz="2800" dirty="0" err="1"/>
              <a:t>trọng</a:t>
            </a:r>
            <a:r>
              <a:rPr lang="en-US" sz="2800" dirty="0"/>
              <a:t> </a:t>
            </a:r>
            <a:r>
              <a:rPr lang="en-US" sz="2800" dirty="0" err="1"/>
              <a:t>của</a:t>
            </a:r>
            <a:r>
              <a:rPr lang="en-US" sz="2800" dirty="0"/>
              <a:t> </a:t>
            </a:r>
            <a:r>
              <a:rPr lang="en-US" sz="2800" dirty="0" err="1"/>
              <a:t>Nhà</a:t>
            </a:r>
            <a:r>
              <a:rPr lang="en-US" sz="2800" dirty="0"/>
              <a:t> </a:t>
            </a:r>
            <a:r>
              <a:rPr lang="en-US" sz="2800" dirty="0" err="1"/>
              <a:t>nước</a:t>
            </a:r>
            <a:endParaRPr lang="en-US" sz="2800" dirty="0"/>
          </a:p>
        </p:txBody>
      </p:sp>
      <p:cxnSp>
        <p:nvCxnSpPr>
          <p:cNvPr id="17" name="Straight Arrow Connector 16"/>
          <p:cNvCxnSpPr>
            <a:stCxn id="12" idx="2"/>
            <a:endCxn id="13" idx="0"/>
          </p:cNvCxnSpPr>
          <p:nvPr/>
        </p:nvCxnSpPr>
        <p:spPr>
          <a:xfrm flipH="1">
            <a:off x="3487783" y="2064637"/>
            <a:ext cx="2560320" cy="4042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a:endCxn id="14" idx="0"/>
          </p:cNvCxnSpPr>
          <p:nvPr/>
        </p:nvCxnSpPr>
        <p:spPr>
          <a:xfrm>
            <a:off x="6048103" y="2064637"/>
            <a:ext cx="2547257" cy="4042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13" idx="3"/>
            <a:endCxn id="14" idx="1"/>
          </p:cNvCxnSpPr>
          <p:nvPr/>
        </p:nvCxnSpPr>
        <p:spPr>
          <a:xfrm>
            <a:off x="5290457" y="4454039"/>
            <a:ext cx="1332412" cy="1"/>
          </a:xfrm>
          <a:prstGeom prst="straightConnector1">
            <a:avLst/>
          </a:prstGeom>
          <a:ln w="571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37884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17074"/>
            <a:ext cx="12191999" cy="2308324"/>
          </a:xfrm>
          <a:prstGeom prst="rect">
            <a:avLst/>
          </a:prstGeom>
          <a:solidFill>
            <a:srgbClr val="92D050"/>
          </a:solidFill>
        </p:spPr>
        <p:txBody>
          <a:bodyPr wrap="square" rtlCol="0">
            <a:spAutoFit/>
          </a:bodyPr>
          <a:lstStyle/>
          <a:p>
            <a:pPr algn="ctr"/>
            <a:r>
              <a:rPr lang="en-US" sz="4800" b="1" dirty="0" err="1">
                <a:solidFill>
                  <a:srgbClr val="C00000"/>
                </a:solidFill>
              </a:rPr>
              <a:t>Một</a:t>
            </a:r>
            <a:r>
              <a:rPr lang="en-US" sz="4800" b="1" dirty="0">
                <a:solidFill>
                  <a:srgbClr val="C00000"/>
                </a:solidFill>
              </a:rPr>
              <a:t> </a:t>
            </a:r>
            <a:r>
              <a:rPr lang="en-US" sz="4800" b="1" dirty="0" err="1">
                <a:solidFill>
                  <a:srgbClr val="C00000"/>
                </a:solidFill>
              </a:rPr>
              <a:t>số</a:t>
            </a:r>
            <a:r>
              <a:rPr lang="en-US" sz="4800" b="1" dirty="0">
                <a:solidFill>
                  <a:srgbClr val="C00000"/>
                </a:solidFill>
              </a:rPr>
              <a:t> </a:t>
            </a:r>
            <a:r>
              <a:rPr lang="en-US" sz="4800" b="1" dirty="0" err="1">
                <a:solidFill>
                  <a:srgbClr val="C00000"/>
                </a:solidFill>
              </a:rPr>
              <a:t>nội</a:t>
            </a:r>
            <a:r>
              <a:rPr lang="en-US" sz="4800" b="1" dirty="0">
                <a:solidFill>
                  <a:srgbClr val="C00000"/>
                </a:solidFill>
              </a:rPr>
              <a:t> dung </a:t>
            </a:r>
            <a:r>
              <a:rPr lang="en-US" sz="4800" b="1" dirty="0" err="1">
                <a:solidFill>
                  <a:srgbClr val="C00000"/>
                </a:solidFill>
              </a:rPr>
              <a:t>cơ</a:t>
            </a:r>
            <a:r>
              <a:rPr lang="en-US" sz="4800" b="1" dirty="0">
                <a:solidFill>
                  <a:srgbClr val="C00000"/>
                </a:solidFill>
              </a:rPr>
              <a:t> </a:t>
            </a:r>
            <a:r>
              <a:rPr lang="en-US" sz="4800" b="1" dirty="0" err="1">
                <a:solidFill>
                  <a:srgbClr val="C00000"/>
                </a:solidFill>
              </a:rPr>
              <a:t>bản</a:t>
            </a:r>
            <a:r>
              <a:rPr lang="en-US" sz="4800" b="1" dirty="0">
                <a:solidFill>
                  <a:srgbClr val="C00000"/>
                </a:solidFill>
              </a:rPr>
              <a:t> </a:t>
            </a:r>
            <a:endParaRPr lang="en-US" sz="4800" b="1" dirty="0" smtClean="0">
              <a:solidFill>
                <a:srgbClr val="C00000"/>
              </a:solidFill>
            </a:endParaRPr>
          </a:p>
          <a:p>
            <a:pPr algn="ctr"/>
            <a:r>
              <a:rPr lang="en-US" sz="4800" b="1" dirty="0" err="1" smtClean="0">
                <a:solidFill>
                  <a:srgbClr val="C00000"/>
                </a:solidFill>
              </a:rPr>
              <a:t>trong</a:t>
            </a:r>
            <a:r>
              <a:rPr lang="en-US" sz="4800" b="1" dirty="0" smtClean="0">
                <a:solidFill>
                  <a:srgbClr val="C00000"/>
                </a:solidFill>
              </a:rPr>
              <a:t> </a:t>
            </a:r>
            <a:r>
              <a:rPr lang="en-US" sz="4800" b="1" dirty="0" err="1">
                <a:solidFill>
                  <a:srgbClr val="C00000"/>
                </a:solidFill>
              </a:rPr>
              <a:t>mô</a:t>
            </a:r>
            <a:r>
              <a:rPr lang="en-US" sz="4800" b="1" dirty="0">
                <a:solidFill>
                  <a:srgbClr val="C00000"/>
                </a:solidFill>
              </a:rPr>
              <a:t> </a:t>
            </a:r>
            <a:r>
              <a:rPr lang="en-US" sz="4800" b="1" dirty="0" err="1">
                <a:solidFill>
                  <a:srgbClr val="C00000"/>
                </a:solidFill>
              </a:rPr>
              <a:t>hình</a:t>
            </a:r>
            <a:r>
              <a:rPr lang="en-US" sz="4800" b="1" dirty="0">
                <a:solidFill>
                  <a:srgbClr val="C00000"/>
                </a:solidFill>
              </a:rPr>
              <a:t> QLNN </a:t>
            </a:r>
            <a:r>
              <a:rPr lang="en-US" sz="4800" b="1" dirty="0" err="1">
                <a:solidFill>
                  <a:srgbClr val="C00000"/>
                </a:solidFill>
              </a:rPr>
              <a:t>về</a:t>
            </a:r>
            <a:r>
              <a:rPr lang="en-US" sz="4800" b="1" dirty="0">
                <a:solidFill>
                  <a:srgbClr val="C00000"/>
                </a:solidFill>
              </a:rPr>
              <a:t> </a:t>
            </a:r>
            <a:r>
              <a:rPr lang="en-US" sz="4800" b="1" dirty="0" err="1">
                <a:solidFill>
                  <a:srgbClr val="C00000"/>
                </a:solidFill>
              </a:rPr>
              <a:t>nhà</a:t>
            </a:r>
            <a:r>
              <a:rPr lang="en-US" sz="4800" b="1" dirty="0">
                <a:solidFill>
                  <a:srgbClr val="C00000"/>
                </a:solidFill>
              </a:rPr>
              <a:t> </a:t>
            </a:r>
            <a:r>
              <a:rPr lang="en-US" sz="4800" b="1" dirty="0" err="1">
                <a:solidFill>
                  <a:srgbClr val="C00000"/>
                </a:solidFill>
              </a:rPr>
              <a:t>giáo</a:t>
            </a:r>
            <a:r>
              <a:rPr lang="en-US" sz="4800" b="1" dirty="0">
                <a:solidFill>
                  <a:srgbClr val="C00000"/>
                </a:solidFill>
              </a:rPr>
              <a:t> </a:t>
            </a:r>
            <a:endParaRPr lang="en-US" sz="4800" b="1" dirty="0" smtClean="0">
              <a:solidFill>
                <a:srgbClr val="C00000"/>
              </a:solidFill>
            </a:endParaRPr>
          </a:p>
          <a:p>
            <a:pPr algn="ctr"/>
            <a:r>
              <a:rPr lang="en-US" sz="4800" b="1" dirty="0" err="1" smtClean="0">
                <a:solidFill>
                  <a:srgbClr val="C00000"/>
                </a:solidFill>
              </a:rPr>
              <a:t>theo</a:t>
            </a:r>
            <a:r>
              <a:rPr lang="en-US" sz="4800" b="1" dirty="0" smtClean="0">
                <a:solidFill>
                  <a:srgbClr val="C00000"/>
                </a:solidFill>
              </a:rPr>
              <a:t> </a:t>
            </a:r>
            <a:r>
              <a:rPr lang="en-US" sz="4800" b="1" dirty="0" err="1">
                <a:solidFill>
                  <a:srgbClr val="C00000"/>
                </a:solidFill>
              </a:rPr>
              <a:t>định</a:t>
            </a:r>
            <a:r>
              <a:rPr lang="en-US" sz="4800" b="1" dirty="0">
                <a:solidFill>
                  <a:srgbClr val="C00000"/>
                </a:solidFill>
              </a:rPr>
              <a:t> </a:t>
            </a:r>
            <a:r>
              <a:rPr lang="en-US" sz="4800" b="1" dirty="0" err="1">
                <a:solidFill>
                  <a:srgbClr val="C00000"/>
                </a:solidFill>
              </a:rPr>
              <a:t>hướng</a:t>
            </a:r>
            <a:r>
              <a:rPr lang="en-US" sz="4800" b="1" dirty="0">
                <a:solidFill>
                  <a:srgbClr val="C00000"/>
                </a:solidFill>
              </a:rPr>
              <a:t> </a:t>
            </a:r>
            <a:r>
              <a:rPr lang="en-US" sz="4800" b="1" dirty="0" err="1">
                <a:solidFill>
                  <a:srgbClr val="C00000"/>
                </a:solidFill>
              </a:rPr>
              <a:t>phát</a:t>
            </a:r>
            <a:r>
              <a:rPr lang="en-US" sz="4800" b="1" dirty="0">
                <a:solidFill>
                  <a:srgbClr val="C00000"/>
                </a:solidFill>
              </a:rPr>
              <a:t> </a:t>
            </a:r>
            <a:r>
              <a:rPr lang="en-US" sz="4800" b="1" dirty="0" err="1">
                <a:solidFill>
                  <a:srgbClr val="C00000"/>
                </a:solidFill>
              </a:rPr>
              <a:t>triển</a:t>
            </a:r>
            <a:r>
              <a:rPr lang="en-US" sz="4800" b="1" dirty="0">
                <a:solidFill>
                  <a:srgbClr val="C00000"/>
                </a:solidFill>
              </a:rPr>
              <a:t> </a:t>
            </a:r>
            <a:r>
              <a:rPr lang="en-US" sz="4800" b="1" dirty="0" err="1">
                <a:solidFill>
                  <a:srgbClr val="C00000"/>
                </a:solidFill>
              </a:rPr>
              <a:t>nguồn</a:t>
            </a:r>
            <a:r>
              <a:rPr lang="en-US" sz="4800" b="1" dirty="0">
                <a:solidFill>
                  <a:srgbClr val="C00000"/>
                </a:solidFill>
              </a:rPr>
              <a:t> </a:t>
            </a:r>
            <a:r>
              <a:rPr lang="en-US" sz="4800" b="1" dirty="0" err="1">
                <a:solidFill>
                  <a:srgbClr val="C00000"/>
                </a:solidFill>
              </a:rPr>
              <a:t>nhân</a:t>
            </a:r>
            <a:r>
              <a:rPr lang="en-US" sz="4800" b="1" dirty="0">
                <a:solidFill>
                  <a:srgbClr val="C00000"/>
                </a:solidFill>
              </a:rPr>
              <a:t> </a:t>
            </a:r>
            <a:r>
              <a:rPr lang="en-US" sz="4800" b="1" dirty="0" err="1">
                <a:solidFill>
                  <a:srgbClr val="C00000"/>
                </a:solidFill>
              </a:rPr>
              <a:t>lực</a:t>
            </a:r>
            <a:endParaRPr lang="en-US" sz="4800" b="1" dirty="0">
              <a:solidFill>
                <a:srgbClr val="C00000"/>
              </a:solidFill>
            </a:endParaRPr>
          </a:p>
        </p:txBody>
      </p:sp>
      <p:sp>
        <p:nvSpPr>
          <p:cNvPr id="3" name="Slide Number Placeholder 2"/>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80010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0217" y="496389"/>
            <a:ext cx="4219303" cy="646331"/>
          </a:xfrm>
          <a:prstGeom prst="rect">
            <a:avLst/>
          </a:prstGeom>
          <a:noFill/>
        </p:spPr>
        <p:txBody>
          <a:bodyPr wrap="square" rtlCol="0">
            <a:spAutoFit/>
          </a:bodyPr>
          <a:lstStyle/>
          <a:p>
            <a:pPr algn="ctr"/>
            <a:r>
              <a:rPr lang="en-US" sz="3600" b="1" dirty="0" smtClean="0">
                <a:solidFill>
                  <a:srgbClr val="C00000"/>
                </a:solidFill>
                <a:latin typeface="Arial" panose="020B0604020202020204" pitchFamily="34" charset="0"/>
                <a:cs typeface="Arial" panose="020B0604020202020204" pitchFamily="34" charset="0"/>
              </a:rPr>
              <a:t>NỘI DUNG</a:t>
            </a:r>
            <a:endParaRPr lang="en-US" sz="3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1175657" y="1306286"/>
            <a:ext cx="9496698" cy="523220"/>
          </a:xfrm>
          <a:prstGeom prst="rect">
            <a:avLst/>
          </a:prstGeom>
          <a:solidFill>
            <a:srgbClr val="FFFF00"/>
          </a:solidFill>
          <a:ln w="3175">
            <a:solidFill>
              <a:schemeClr val="tx1"/>
            </a:solidFill>
          </a:ln>
        </p:spPr>
        <p:txBody>
          <a:bodyPr wrap="square" rtlCol="0">
            <a:spAutoFit/>
          </a:bodyPr>
          <a:lstStyle/>
          <a:p>
            <a:pPr algn="ctr"/>
            <a:r>
              <a:rPr lang="en-US" sz="2800" b="1" dirty="0" err="1" smtClean="0"/>
              <a:t>Thay</a:t>
            </a:r>
            <a:r>
              <a:rPr lang="en-US" sz="2800" b="1" dirty="0" smtClean="0"/>
              <a:t> </a:t>
            </a:r>
            <a:r>
              <a:rPr lang="en-US" sz="2800" b="1" dirty="0" err="1" smtClean="0"/>
              <a:t>đổi</a:t>
            </a:r>
            <a:r>
              <a:rPr lang="en-US" sz="2800" b="1" dirty="0" smtClean="0"/>
              <a:t> </a:t>
            </a:r>
            <a:r>
              <a:rPr lang="en-US" sz="2800" b="1" dirty="0" err="1" smtClean="0"/>
              <a:t>nhận</a:t>
            </a:r>
            <a:r>
              <a:rPr lang="en-US" sz="2800" b="1" dirty="0" smtClean="0"/>
              <a:t> </a:t>
            </a:r>
            <a:r>
              <a:rPr lang="en-US" sz="2800" b="1" dirty="0" err="1" smtClean="0"/>
              <a:t>thức</a:t>
            </a:r>
            <a:r>
              <a:rPr lang="en-US" sz="2800" b="1" dirty="0" smtClean="0"/>
              <a:t> </a:t>
            </a:r>
            <a:r>
              <a:rPr lang="en-US" sz="2800" b="1" dirty="0" err="1" smtClean="0"/>
              <a:t>về</a:t>
            </a:r>
            <a:r>
              <a:rPr lang="en-US" sz="2800" b="1" dirty="0" smtClean="0"/>
              <a:t> </a:t>
            </a:r>
            <a:r>
              <a:rPr lang="en-US" sz="2800" b="1" dirty="0" err="1" smtClean="0"/>
              <a:t>vai</a:t>
            </a:r>
            <a:r>
              <a:rPr lang="en-US" sz="2800" b="1" dirty="0" smtClean="0"/>
              <a:t> </a:t>
            </a:r>
            <a:r>
              <a:rPr lang="en-US" sz="2800" b="1" dirty="0" err="1" smtClean="0"/>
              <a:t>trò</a:t>
            </a:r>
            <a:r>
              <a:rPr lang="en-US" sz="2800" b="1" dirty="0" smtClean="0"/>
              <a:t> </a:t>
            </a:r>
            <a:r>
              <a:rPr lang="en-US" sz="2800" b="1" dirty="0" err="1" smtClean="0"/>
              <a:t>của</a:t>
            </a:r>
            <a:r>
              <a:rPr lang="en-US" sz="2800" b="1" dirty="0" smtClean="0"/>
              <a:t> </a:t>
            </a:r>
            <a:r>
              <a:rPr lang="en-US" sz="2800" b="1" dirty="0" err="1" smtClean="0"/>
              <a:t>giáo</a:t>
            </a:r>
            <a:r>
              <a:rPr lang="en-US" sz="2800" b="1" dirty="0" smtClean="0"/>
              <a:t> </a:t>
            </a:r>
            <a:r>
              <a:rPr lang="en-US" sz="2800" b="1" dirty="0" err="1" smtClean="0"/>
              <a:t>dục</a:t>
            </a:r>
            <a:r>
              <a:rPr lang="en-US" sz="2800" b="1" dirty="0" smtClean="0"/>
              <a:t> </a:t>
            </a:r>
            <a:r>
              <a:rPr lang="en-US" sz="2800" b="1" dirty="0" err="1" smtClean="0"/>
              <a:t>và</a:t>
            </a:r>
            <a:r>
              <a:rPr lang="en-US" sz="2800" b="1" dirty="0" smtClean="0"/>
              <a:t> </a:t>
            </a:r>
            <a:r>
              <a:rPr lang="en-US" sz="2800" b="1" dirty="0" err="1" smtClean="0"/>
              <a:t>nhà</a:t>
            </a:r>
            <a:r>
              <a:rPr lang="en-US" sz="2800" b="1" dirty="0" smtClean="0"/>
              <a:t> </a:t>
            </a:r>
            <a:r>
              <a:rPr lang="en-US" sz="2800" b="1" dirty="0" err="1" smtClean="0"/>
              <a:t>giáo</a:t>
            </a:r>
            <a:endParaRPr lang="en-US" sz="2800" b="1" dirty="0"/>
          </a:p>
        </p:txBody>
      </p:sp>
      <p:sp>
        <p:nvSpPr>
          <p:cNvPr id="7" name="TextBox 6"/>
          <p:cNvSpPr txBox="1"/>
          <p:nvPr/>
        </p:nvSpPr>
        <p:spPr>
          <a:xfrm>
            <a:off x="1175657" y="2312127"/>
            <a:ext cx="9496698" cy="954107"/>
          </a:xfrm>
          <a:prstGeom prst="rect">
            <a:avLst/>
          </a:prstGeom>
          <a:solidFill>
            <a:srgbClr val="92D050"/>
          </a:solidFill>
          <a:ln w="3175">
            <a:solidFill>
              <a:schemeClr val="tx1"/>
            </a:solidFill>
          </a:ln>
        </p:spPr>
        <p:txBody>
          <a:bodyPr wrap="square" rtlCol="0">
            <a:spAutoFit/>
          </a:bodyPr>
          <a:lstStyle/>
          <a:p>
            <a:pPr algn="ctr"/>
            <a:r>
              <a:rPr lang="en-US" sz="2800" b="1" dirty="0" err="1" smtClean="0"/>
              <a:t>Quản</a:t>
            </a:r>
            <a:r>
              <a:rPr lang="en-US" sz="2800" b="1" dirty="0" smtClean="0"/>
              <a:t> </a:t>
            </a:r>
            <a:r>
              <a:rPr lang="en-US" sz="2800" b="1" dirty="0" err="1" smtClean="0"/>
              <a:t>lý</a:t>
            </a:r>
            <a:r>
              <a:rPr lang="en-US" sz="2800" b="1" dirty="0" smtClean="0"/>
              <a:t> </a:t>
            </a:r>
            <a:r>
              <a:rPr lang="en-US" sz="2800" b="1" dirty="0" err="1" smtClean="0"/>
              <a:t>nhà</a:t>
            </a:r>
            <a:r>
              <a:rPr lang="en-US" sz="2800" b="1" dirty="0" smtClean="0"/>
              <a:t> </a:t>
            </a:r>
            <a:r>
              <a:rPr lang="en-US" sz="2800" b="1" dirty="0" err="1" smtClean="0"/>
              <a:t>nước</a:t>
            </a:r>
            <a:r>
              <a:rPr lang="en-US" sz="2800" b="1" dirty="0" smtClean="0"/>
              <a:t> </a:t>
            </a:r>
            <a:r>
              <a:rPr lang="en-US" sz="2800" b="1" dirty="0" err="1" smtClean="0"/>
              <a:t>về</a:t>
            </a:r>
            <a:r>
              <a:rPr lang="en-US" sz="2800" b="1" dirty="0" smtClean="0"/>
              <a:t> </a:t>
            </a:r>
            <a:r>
              <a:rPr lang="en-US" sz="2800" b="1" dirty="0" err="1" smtClean="0"/>
              <a:t>nhà</a:t>
            </a:r>
            <a:r>
              <a:rPr lang="en-US" sz="2800" b="1" dirty="0" smtClean="0"/>
              <a:t> </a:t>
            </a:r>
            <a:r>
              <a:rPr lang="en-US" sz="2800" b="1" dirty="0" err="1" smtClean="0"/>
              <a:t>giáo</a:t>
            </a:r>
            <a:r>
              <a:rPr lang="en-US" sz="2800" b="1" dirty="0" smtClean="0"/>
              <a:t>: </a:t>
            </a:r>
            <a:r>
              <a:rPr lang="en-US" sz="2800" b="1" dirty="0" err="1" smtClean="0"/>
              <a:t>Từ</a:t>
            </a:r>
            <a:r>
              <a:rPr lang="en-US" sz="2800" b="1" dirty="0" smtClean="0"/>
              <a:t> </a:t>
            </a:r>
            <a:r>
              <a:rPr lang="en-US" sz="2800" b="1" dirty="0" err="1" smtClean="0"/>
              <a:t>mô</a:t>
            </a:r>
            <a:r>
              <a:rPr lang="en-US" sz="2800" b="1" dirty="0" smtClean="0"/>
              <a:t> </a:t>
            </a:r>
            <a:r>
              <a:rPr lang="en-US" sz="2800" b="1" dirty="0" err="1" smtClean="0"/>
              <a:t>hình</a:t>
            </a:r>
            <a:r>
              <a:rPr lang="en-US" sz="2800" b="1" dirty="0" smtClean="0"/>
              <a:t> </a:t>
            </a:r>
            <a:r>
              <a:rPr lang="en-US" sz="2800" b="1" dirty="0" err="1" smtClean="0"/>
              <a:t>quản</a:t>
            </a:r>
            <a:r>
              <a:rPr lang="en-US" sz="2800" b="1" dirty="0" smtClean="0"/>
              <a:t> </a:t>
            </a:r>
            <a:r>
              <a:rPr lang="en-US" sz="2800" b="1" dirty="0" err="1" smtClean="0"/>
              <a:t>lý</a:t>
            </a:r>
            <a:r>
              <a:rPr lang="en-US" sz="2800" b="1" dirty="0" smtClean="0"/>
              <a:t> </a:t>
            </a:r>
            <a:r>
              <a:rPr lang="en-US" sz="2800" b="1" dirty="0" err="1" smtClean="0"/>
              <a:t>nhân</a:t>
            </a:r>
            <a:r>
              <a:rPr lang="en-US" sz="2800" b="1" dirty="0" smtClean="0"/>
              <a:t> </a:t>
            </a:r>
            <a:r>
              <a:rPr lang="en-US" sz="2800" b="1" dirty="0" err="1" smtClean="0"/>
              <a:t>sự</a:t>
            </a:r>
            <a:r>
              <a:rPr lang="en-US" sz="2800" b="1" dirty="0" smtClean="0"/>
              <a:t> sang </a:t>
            </a:r>
            <a:r>
              <a:rPr lang="en-US" sz="2800" b="1" dirty="0" err="1" smtClean="0"/>
              <a:t>mô</a:t>
            </a:r>
            <a:r>
              <a:rPr lang="en-US" sz="2800" b="1" dirty="0" smtClean="0"/>
              <a:t> </a:t>
            </a:r>
            <a:r>
              <a:rPr lang="en-US" sz="2800" b="1" dirty="0" err="1" smtClean="0"/>
              <a:t>hình</a:t>
            </a:r>
            <a:r>
              <a:rPr lang="en-US" sz="2800" b="1" dirty="0" smtClean="0"/>
              <a:t> </a:t>
            </a:r>
            <a:r>
              <a:rPr lang="en-US" sz="2800" b="1" dirty="0" err="1" smtClean="0"/>
              <a:t>quản</a:t>
            </a:r>
            <a:r>
              <a:rPr lang="en-US" sz="2800" b="1" dirty="0" smtClean="0"/>
              <a:t> </a:t>
            </a:r>
            <a:r>
              <a:rPr lang="en-US" sz="2800" b="1" dirty="0" err="1" smtClean="0"/>
              <a:t>lý</a:t>
            </a:r>
            <a:r>
              <a:rPr lang="en-US" sz="2800" b="1" dirty="0" smtClean="0"/>
              <a:t> </a:t>
            </a:r>
            <a:r>
              <a:rPr lang="en-US" sz="2800" b="1" dirty="0" err="1" smtClean="0"/>
              <a:t>phát</a:t>
            </a:r>
            <a:r>
              <a:rPr lang="en-US" sz="2800" b="1" dirty="0" smtClean="0"/>
              <a:t> </a:t>
            </a:r>
            <a:r>
              <a:rPr lang="en-US" sz="2800" b="1" dirty="0" err="1" smtClean="0"/>
              <a:t>triển</a:t>
            </a:r>
            <a:r>
              <a:rPr lang="en-US" sz="2800" b="1" dirty="0" smtClean="0"/>
              <a:t> </a:t>
            </a:r>
            <a:r>
              <a:rPr lang="en-US" sz="2800" b="1" dirty="0" err="1" smtClean="0"/>
              <a:t>nguồn</a:t>
            </a:r>
            <a:r>
              <a:rPr lang="en-US" sz="2800" b="1" dirty="0" smtClean="0"/>
              <a:t> </a:t>
            </a:r>
            <a:r>
              <a:rPr lang="en-US" sz="2800" b="1" dirty="0" err="1" smtClean="0"/>
              <a:t>nhân</a:t>
            </a:r>
            <a:r>
              <a:rPr lang="en-US" sz="2800" b="1" dirty="0" smtClean="0"/>
              <a:t> </a:t>
            </a:r>
            <a:r>
              <a:rPr lang="en-US" sz="2800" b="1" dirty="0" err="1" smtClean="0"/>
              <a:t>lực</a:t>
            </a:r>
            <a:endParaRPr lang="en-US" sz="2800" b="1" dirty="0"/>
          </a:p>
        </p:txBody>
      </p:sp>
      <p:sp>
        <p:nvSpPr>
          <p:cNvPr id="8" name="TextBox 7"/>
          <p:cNvSpPr txBox="1"/>
          <p:nvPr/>
        </p:nvSpPr>
        <p:spPr>
          <a:xfrm>
            <a:off x="1175657" y="3748855"/>
            <a:ext cx="9496698" cy="954107"/>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2800" b="1" dirty="0" err="1" smtClean="0"/>
              <a:t>Một</a:t>
            </a:r>
            <a:r>
              <a:rPr lang="en-US" sz="2800" b="1" dirty="0" smtClean="0"/>
              <a:t> </a:t>
            </a:r>
            <a:r>
              <a:rPr lang="en-US" sz="2800" b="1" dirty="0" err="1" smtClean="0"/>
              <a:t>số</a:t>
            </a:r>
            <a:r>
              <a:rPr lang="en-US" sz="2800" b="1" dirty="0" smtClean="0"/>
              <a:t> </a:t>
            </a:r>
            <a:r>
              <a:rPr lang="en-US" sz="2800" b="1" dirty="0" err="1" smtClean="0"/>
              <a:t>nội</a:t>
            </a:r>
            <a:r>
              <a:rPr lang="en-US" sz="2800" b="1" dirty="0" smtClean="0"/>
              <a:t> dung </a:t>
            </a:r>
            <a:r>
              <a:rPr lang="en-US" sz="2800" b="1" dirty="0" err="1" smtClean="0"/>
              <a:t>cơ</a:t>
            </a:r>
            <a:r>
              <a:rPr lang="en-US" sz="2800" b="1" dirty="0" smtClean="0"/>
              <a:t> </a:t>
            </a:r>
            <a:r>
              <a:rPr lang="en-US" sz="2800" b="1" dirty="0" err="1" smtClean="0"/>
              <a:t>bản</a:t>
            </a:r>
            <a:r>
              <a:rPr lang="en-US" sz="2800" b="1" dirty="0" smtClean="0"/>
              <a:t> </a:t>
            </a:r>
            <a:r>
              <a:rPr lang="en-US" sz="2800" b="1" dirty="0" err="1" smtClean="0"/>
              <a:t>trong</a:t>
            </a:r>
            <a:r>
              <a:rPr lang="en-US" sz="2800" b="1" dirty="0" smtClean="0"/>
              <a:t> </a:t>
            </a:r>
            <a:r>
              <a:rPr lang="en-US" sz="2800" b="1" dirty="0" err="1" smtClean="0"/>
              <a:t>mô</a:t>
            </a:r>
            <a:r>
              <a:rPr lang="en-US" sz="2800" b="1" dirty="0" smtClean="0"/>
              <a:t> </a:t>
            </a:r>
            <a:r>
              <a:rPr lang="en-US" sz="2800" b="1" dirty="0" err="1" smtClean="0"/>
              <a:t>hình</a:t>
            </a:r>
            <a:r>
              <a:rPr lang="en-US" sz="2800" b="1" dirty="0" smtClean="0"/>
              <a:t> QLNN </a:t>
            </a:r>
            <a:r>
              <a:rPr lang="en-US" sz="2800" b="1" dirty="0" err="1" smtClean="0"/>
              <a:t>về</a:t>
            </a:r>
            <a:r>
              <a:rPr lang="en-US" sz="2800" b="1" dirty="0" smtClean="0"/>
              <a:t> </a:t>
            </a:r>
            <a:r>
              <a:rPr lang="en-US" sz="2800" b="1" dirty="0" err="1" smtClean="0"/>
              <a:t>nhà</a:t>
            </a:r>
            <a:r>
              <a:rPr lang="en-US" sz="2800" b="1" dirty="0" smtClean="0"/>
              <a:t> </a:t>
            </a:r>
            <a:r>
              <a:rPr lang="en-US" sz="2800" b="1" dirty="0" err="1" smtClean="0"/>
              <a:t>giáo</a:t>
            </a:r>
            <a:r>
              <a:rPr lang="en-US" sz="2800" b="1" dirty="0" smtClean="0"/>
              <a:t> </a:t>
            </a:r>
            <a:r>
              <a:rPr lang="en-US" sz="2800" b="1" dirty="0" err="1" smtClean="0"/>
              <a:t>theo</a:t>
            </a:r>
            <a:r>
              <a:rPr lang="en-US" sz="2800" b="1" dirty="0" smtClean="0"/>
              <a:t> </a:t>
            </a:r>
            <a:r>
              <a:rPr lang="en-US" sz="2800" b="1" dirty="0" err="1" smtClean="0"/>
              <a:t>tiếp</a:t>
            </a:r>
            <a:r>
              <a:rPr lang="en-US" sz="2800" b="1" dirty="0" smtClean="0"/>
              <a:t> </a:t>
            </a:r>
            <a:r>
              <a:rPr lang="en-US" sz="2800" b="1" dirty="0" err="1" smtClean="0"/>
              <a:t>cận</a:t>
            </a:r>
            <a:r>
              <a:rPr lang="en-US" sz="2800" b="1" dirty="0" smtClean="0"/>
              <a:t> </a:t>
            </a:r>
            <a:r>
              <a:rPr lang="en-US" sz="2800" b="1" dirty="0" err="1" smtClean="0"/>
              <a:t>phát</a:t>
            </a:r>
            <a:r>
              <a:rPr lang="en-US" sz="2800" b="1" dirty="0" smtClean="0"/>
              <a:t> </a:t>
            </a:r>
            <a:r>
              <a:rPr lang="en-US" sz="2800" b="1" dirty="0" err="1" smtClean="0"/>
              <a:t>triển</a:t>
            </a:r>
            <a:r>
              <a:rPr lang="en-US" sz="2800" b="1" dirty="0" smtClean="0"/>
              <a:t> </a:t>
            </a:r>
            <a:r>
              <a:rPr lang="en-US" sz="2800" b="1" dirty="0" err="1" smtClean="0"/>
              <a:t>nguồn</a:t>
            </a:r>
            <a:r>
              <a:rPr lang="en-US" sz="2800" b="1" dirty="0" smtClean="0"/>
              <a:t> </a:t>
            </a:r>
            <a:r>
              <a:rPr lang="en-US" sz="2800" b="1" dirty="0" err="1" smtClean="0"/>
              <a:t>nhân</a:t>
            </a:r>
            <a:r>
              <a:rPr lang="en-US" sz="2800" b="1" dirty="0" smtClean="0"/>
              <a:t> </a:t>
            </a:r>
            <a:r>
              <a:rPr lang="en-US" sz="2800" b="1" dirty="0" err="1" smtClean="0"/>
              <a:t>lực</a:t>
            </a:r>
            <a:endParaRPr lang="en-US" sz="2800" b="1" dirty="0"/>
          </a:p>
        </p:txBody>
      </p:sp>
      <p:sp>
        <p:nvSpPr>
          <p:cNvPr id="10" name="TextBox 9"/>
          <p:cNvSpPr txBox="1"/>
          <p:nvPr/>
        </p:nvSpPr>
        <p:spPr>
          <a:xfrm>
            <a:off x="1175657" y="5277394"/>
            <a:ext cx="9496698" cy="523220"/>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2800" b="1" dirty="0" err="1" smtClean="0"/>
              <a:t>Hoàn</a:t>
            </a:r>
            <a:r>
              <a:rPr lang="en-US" sz="2800" b="1" dirty="0" smtClean="0"/>
              <a:t> </a:t>
            </a:r>
            <a:r>
              <a:rPr lang="en-US" sz="2800" b="1" dirty="0" err="1" smtClean="0"/>
              <a:t>thiện</a:t>
            </a:r>
            <a:r>
              <a:rPr lang="en-US" sz="2800" b="1" dirty="0" smtClean="0"/>
              <a:t> </a:t>
            </a:r>
            <a:r>
              <a:rPr lang="en-US" sz="2800" b="1" dirty="0" err="1" smtClean="0"/>
              <a:t>thể</a:t>
            </a:r>
            <a:r>
              <a:rPr lang="en-US" sz="2800" b="1" dirty="0" smtClean="0"/>
              <a:t> </a:t>
            </a:r>
            <a:r>
              <a:rPr lang="en-US" sz="2800" b="1" dirty="0" err="1" smtClean="0"/>
              <a:t>chế</a:t>
            </a:r>
            <a:r>
              <a:rPr lang="en-US" sz="2800" b="1" dirty="0" smtClean="0"/>
              <a:t> </a:t>
            </a:r>
            <a:r>
              <a:rPr lang="en-US" sz="2800" b="1" dirty="0" err="1" smtClean="0"/>
              <a:t>về</a:t>
            </a:r>
            <a:r>
              <a:rPr lang="en-US" sz="2800" b="1" dirty="0" smtClean="0"/>
              <a:t> </a:t>
            </a:r>
            <a:r>
              <a:rPr lang="en-US" sz="2800" b="1" dirty="0" err="1" smtClean="0"/>
              <a:t>nhà</a:t>
            </a:r>
            <a:r>
              <a:rPr lang="en-US" sz="2800" b="1" dirty="0" smtClean="0"/>
              <a:t> </a:t>
            </a:r>
            <a:r>
              <a:rPr lang="en-US" sz="2800" b="1" dirty="0" err="1" smtClean="0"/>
              <a:t>giáo</a:t>
            </a:r>
            <a:endParaRPr lang="en-US" sz="2800" b="1" dirty="0"/>
          </a:p>
        </p:txBody>
      </p:sp>
      <p:sp>
        <p:nvSpPr>
          <p:cNvPr id="11" name="Down Arrow 10"/>
          <p:cNvSpPr/>
          <p:nvPr/>
        </p:nvSpPr>
        <p:spPr>
          <a:xfrm>
            <a:off x="5917474" y="1829506"/>
            <a:ext cx="52252" cy="456494"/>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917474" y="3266234"/>
            <a:ext cx="52252" cy="482621"/>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917474" y="4702962"/>
            <a:ext cx="52252" cy="574432"/>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336279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281"/>
          </a:xfrm>
        </p:spPr>
        <p:txBody>
          <a:bodyPr>
            <a:normAutofit/>
          </a:bodyPr>
          <a:lstStyle/>
          <a:p>
            <a:pPr algn="ctr"/>
            <a:r>
              <a:rPr lang="en-US" sz="3600" b="1" dirty="0" err="1" smtClean="0">
                <a:solidFill>
                  <a:srgbClr val="C00000"/>
                </a:solidFill>
              </a:rPr>
              <a:t>Bối</a:t>
            </a:r>
            <a:r>
              <a:rPr lang="en-US" sz="3600" b="1" dirty="0" smtClean="0">
                <a:solidFill>
                  <a:srgbClr val="C00000"/>
                </a:solidFill>
              </a:rPr>
              <a:t> </a:t>
            </a:r>
            <a:r>
              <a:rPr lang="en-US" sz="3600" b="1" dirty="0" err="1" smtClean="0">
                <a:solidFill>
                  <a:srgbClr val="C00000"/>
                </a:solidFill>
              </a:rPr>
              <a:t>cảnh</a:t>
            </a:r>
            <a:endParaRPr lang="en-US" sz="3600" b="1" dirty="0">
              <a:solidFill>
                <a:srgbClr val="C00000"/>
              </a:solidFill>
            </a:endParaRPr>
          </a:p>
        </p:txBody>
      </p:sp>
      <p:sp>
        <p:nvSpPr>
          <p:cNvPr id="3" name="Content Placeholder 2"/>
          <p:cNvSpPr>
            <a:spLocks noGrp="1"/>
          </p:cNvSpPr>
          <p:nvPr>
            <p:ph idx="1"/>
          </p:nvPr>
        </p:nvSpPr>
        <p:spPr>
          <a:xfrm>
            <a:off x="838200" y="1018903"/>
            <a:ext cx="10515600" cy="5158060"/>
          </a:xfrm>
        </p:spPr>
        <p:txBody>
          <a:bodyPr>
            <a:normAutofit fontScale="92500" lnSpcReduction="10000"/>
          </a:bodyPr>
          <a:lstStyle/>
          <a:p>
            <a:pPr marL="514350" indent="-514350" algn="just">
              <a:buClr>
                <a:srgbClr val="C00000"/>
              </a:buClr>
              <a:buFont typeface="+mj-lt"/>
              <a:buAutoNum type="arabicPeriod"/>
            </a:pPr>
            <a:r>
              <a:rPr lang="vi-VN" dirty="0" smtClean="0"/>
              <a:t>Bản </a:t>
            </a:r>
            <a:r>
              <a:rPr lang="vi-VN" dirty="0"/>
              <a:t>khuyến </a:t>
            </a:r>
            <a:r>
              <a:rPr lang="vi-VN" dirty="0" smtClean="0"/>
              <a:t>nghị</a:t>
            </a:r>
            <a:r>
              <a:rPr lang="en-US" dirty="0" smtClean="0"/>
              <a:t> </a:t>
            </a:r>
            <a:r>
              <a:rPr lang="en-US" dirty="0" err="1" smtClean="0"/>
              <a:t>năm</a:t>
            </a:r>
            <a:r>
              <a:rPr lang="en-US" dirty="0" smtClean="0"/>
              <a:t> 1966</a:t>
            </a:r>
            <a:r>
              <a:rPr lang="vi-VN" dirty="0" smtClean="0"/>
              <a:t> </a:t>
            </a:r>
            <a:r>
              <a:rPr lang="vi-VN" dirty="0"/>
              <a:t>về vị thế giáo viên của </a:t>
            </a:r>
            <a:r>
              <a:rPr lang="vi-VN" dirty="0" smtClean="0"/>
              <a:t>ILO/UNESCO</a:t>
            </a:r>
            <a:r>
              <a:rPr lang="en-US" dirty="0" smtClean="0"/>
              <a:t> </a:t>
            </a:r>
            <a:r>
              <a:rPr lang="en-US" dirty="0" err="1" smtClean="0"/>
              <a:t>và</a:t>
            </a:r>
            <a:r>
              <a:rPr lang="vi-VN" dirty="0" smtClean="0"/>
              <a:t> bản </a:t>
            </a:r>
            <a:r>
              <a:rPr lang="vi-VN" dirty="0"/>
              <a:t>Khuyến nghị </a:t>
            </a:r>
            <a:r>
              <a:rPr lang="en-US" dirty="0" err="1" smtClean="0"/>
              <a:t>năm</a:t>
            </a:r>
            <a:r>
              <a:rPr lang="en-US" dirty="0" smtClean="0"/>
              <a:t> 1997 </a:t>
            </a:r>
            <a:r>
              <a:rPr lang="en-US" dirty="0" err="1" smtClean="0"/>
              <a:t>của</a:t>
            </a:r>
            <a:r>
              <a:rPr lang="en-US" dirty="0" smtClean="0"/>
              <a:t> UNESCO</a:t>
            </a:r>
            <a:r>
              <a:rPr lang="vi-VN" dirty="0" smtClean="0"/>
              <a:t> </a:t>
            </a:r>
            <a:r>
              <a:rPr lang="vi-VN" dirty="0"/>
              <a:t>về vị thế của giáo chức đại </a:t>
            </a:r>
            <a:r>
              <a:rPr lang="vi-VN" dirty="0" smtClean="0"/>
              <a:t>học</a:t>
            </a:r>
            <a:r>
              <a:rPr lang="en-US" dirty="0" smtClean="0"/>
              <a:t> </a:t>
            </a:r>
            <a:r>
              <a:rPr lang="en-US" dirty="0" err="1" smtClean="0"/>
              <a:t>là</a:t>
            </a:r>
            <a:r>
              <a:rPr lang="en-US" dirty="0" smtClean="0"/>
              <a:t> </a:t>
            </a:r>
            <a:r>
              <a:rPr lang="en-US" dirty="0" err="1" smtClean="0"/>
              <a:t>những</a:t>
            </a:r>
            <a:r>
              <a:rPr lang="en-US" dirty="0" smtClean="0"/>
              <a:t> </a:t>
            </a:r>
            <a:r>
              <a:rPr lang="en-US" dirty="0" err="1" smtClean="0"/>
              <a:t>văn</a:t>
            </a:r>
            <a:r>
              <a:rPr lang="en-US" dirty="0" smtClean="0"/>
              <a:t> </a:t>
            </a:r>
            <a:r>
              <a:rPr lang="en-US" dirty="0" err="1" smtClean="0"/>
              <a:t>bản</a:t>
            </a:r>
            <a:r>
              <a:rPr lang="en-US" dirty="0" smtClean="0"/>
              <a:t> </a:t>
            </a:r>
            <a:r>
              <a:rPr lang="en-US" dirty="0" err="1" smtClean="0"/>
              <a:t>quốc</a:t>
            </a:r>
            <a:r>
              <a:rPr lang="en-US" dirty="0" smtClean="0"/>
              <a:t> </a:t>
            </a:r>
            <a:r>
              <a:rPr lang="en-US" dirty="0" err="1" smtClean="0"/>
              <a:t>tế</a:t>
            </a:r>
            <a:r>
              <a:rPr lang="en-US" dirty="0" smtClean="0"/>
              <a:t> </a:t>
            </a:r>
            <a:r>
              <a:rPr lang="en-US" dirty="0" err="1" smtClean="0"/>
              <a:t>đầu</a:t>
            </a:r>
            <a:r>
              <a:rPr lang="en-US" dirty="0" smtClean="0"/>
              <a:t> </a:t>
            </a:r>
            <a:r>
              <a:rPr lang="en-US" dirty="0" err="1" smtClean="0"/>
              <a:t>tiên</a:t>
            </a:r>
            <a:r>
              <a:rPr lang="en-US" dirty="0" smtClean="0"/>
              <a:t> </a:t>
            </a:r>
            <a:r>
              <a:rPr lang="en-US" dirty="0" err="1" smtClean="0"/>
              <a:t>định</a:t>
            </a:r>
            <a:r>
              <a:rPr lang="en-US" dirty="0" smtClean="0"/>
              <a:t> </a:t>
            </a:r>
            <a:r>
              <a:rPr lang="en-US" dirty="0" err="1" smtClean="0"/>
              <a:t>hướng</a:t>
            </a:r>
            <a:r>
              <a:rPr lang="en-US" dirty="0" smtClean="0"/>
              <a:t> </a:t>
            </a:r>
            <a:r>
              <a:rPr lang="en-US" dirty="0" err="1" smtClean="0"/>
              <a:t>cho</a:t>
            </a:r>
            <a:r>
              <a:rPr lang="en-US" dirty="0" smtClean="0"/>
              <a:t> </a:t>
            </a:r>
            <a:r>
              <a:rPr lang="en-US" dirty="0" err="1" smtClean="0"/>
              <a:t>việc</a:t>
            </a:r>
            <a:r>
              <a:rPr lang="en-US" dirty="0" smtClean="0"/>
              <a:t> </a:t>
            </a:r>
            <a:r>
              <a:rPr lang="en-US" dirty="0" err="1" smtClean="0"/>
              <a:t>xây</a:t>
            </a:r>
            <a:r>
              <a:rPr lang="en-US" dirty="0" smtClean="0"/>
              <a:t> </a:t>
            </a:r>
            <a:r>
              <a:rPr lang="en-US" dirty="0" err="1" smtClean="0"/>
              <a:t>dựng</a:t>
            </a:r>
            <a:r>
              <a:rPr lang="en-US" dirty="0" smtClean="0"/>
              <a:t> </a:t>
            </a:r>
            <a:r>
              <a:rPr lang="en-US" dirty="0" err="1" smtClean="0"/>
              <a:t>pháp</a:t>
            </a:r>
            <a:r>
              <a:rPr lang="en-US" dirty="0" smtClean="0"/>
              <a:t> </a:t>
            </a:r>
            <a:r>
              <a:rPr lang="en-US" dirty="0" err="1" smtClean="0"/>
              <a:t>luật</a:t>
            </a:r>
            <a:r>
              <a:rPr lang="en-US" dirty="0" smtClean="0"/>
              <a:t> </a:t>
            </a:r>
            <a:r>
              <a:rPr lang="en-US" dirty="0" err="1" smtClean="0"/>
              <a:t>nhà</a:t>
            </a:r>
            <a:r>
              <a:rPr lang="en-US" dirty="0" smtClean="0"/>
              <a:t> </a:t>
            </a:r>
            <a:r>
              <a:rPr lang="en-US" dirty="0" err="1" smtClean="0"/>
              <a:t>giáo</a:t>
            </a:r>
            <a:r>
              <a:rPr lang="en-US" dirty="0" smtClean="0"/>
              <a:t> </a:t>
            </a:r>
            <a:r>
              <a:rPr lang="en-US" dirty="0" err="1" smtClean="0"/>
              <a:t>theo</a:t>
            </a:r>
            <a:r>
              <a:rPr lang="en-US" dirty="0" smtClean="0"/>
              <a:t> </a:t>
            </a:r>
            <a:r>
              <a:rPr lang="en-US" dirty="0" err="1" smtClean="0"/>
              <a:t>tiếp</a:t>
            </a:r>
            <a:r>
              <a:rPr lang="en-US" dirty="0" smtClean="0"/>
              <a:t> </a:t>
            </a:r>
            <a:r>
              <a:rPr lang="en-US" dirty="0" err="1" smtClean="0"/>
              <a:t>cận</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nguồn</a:t>
            </a:r>
            <a:r>
              <a:rPr lang="en-US" dirty="0" smtClean="0"/>
              <a:t> </a:t>
            </a:r>
            <a:r>
              <a:rPr lang="en-US" dirty="0" err="1" smtClean="0"/>
              <a:t>nhân</a:t>
            </a:r>
            <a:r>
              <a:rPr lang="en-US" dirty="0" smtClean="0"/>
              <a:t> </a:t>
            </a:r>
            <a:r>
              <a:rPr lang="en-US" dirty="0" err="1" smtClean="0"/>
              <a:t>lực</a:t>
            </a:r>
            <a:r>
              <a:rPr lang="en-US" dirty="0" smtClean="0"/>
              <a:t>.</a:t>
            </a:r>
          </a:p>
          <a:p>
            <a:pPr marL="514350" indent="-514350" algn="just">
              <a:buClr>
                <a:srgbClr val="C00000"/>
              </a:buClr>
              <a:buFont typeface="+mj-lt"/>
              <a:buAutoNum type="arabicPeriod"/>
            </a:pPr>
            <a:r>
              <a:rPr lang="en-US" dirty="0" err="1" smtClean="0"/>
              <a:t>Nhưng</a:t>
            </a:r>
            <a:r>
              <a:rPr lang="en-US" dirty="0" smtClean="0"/>
              <a:t> </a:t>
            </a:r>
            <a:r>
              <a:rPr lang="en-US" dirty="0" err="1" smtClean="0"/>
              <a:t>chỉ</a:t>
            </a:r>
            <a:r>
              <a:rPr lang="en-US" dirty="0" smtClean="0"/>
              <a:t> </a:t>
            </a:r>
            <a:r>
              <a:rPr lang="en-US" dirty="0" err="1" smtClean="0"/>
              <a:t>bước</a:t>
            </a:r>
            <a:r>
              <a:rPr lang="en-US" dirty="0" smtClean="0"/>
              <a:t> sang </a:t>
            </a:r>
            <a:r>
              <a:rPr lang="en-US" dirty="0" err="1" smtClean="0"/>
              <a:t>thế</a:t>
            </a:r>
            <a:r>
              <a:rPr lang="en-US" dirty="0" smtClean="0"/>
              <a:t> </a:t>
            </a:r>
            <a:r>
              <a:rPr lang="en-US" dirty="0" err="1" smtClean="0"/>
              <a:t>kỷ</a:t>
            </a:r>
            <a:r>
              <a:rPr lang="en-US" dirty="0" smtClean="0"/>
              <a:t> XXI </a:t>
            </a:r>
            <a:r>
              <a:rPr lang="en-US" dirty="0" err="1" smtClean="0"/>
              <a:t>với</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mới</a:t>
            </a:r>
            <a:r>
              <a:rPr lang="en-US" dirty="0" smtClean="0"/>
              <a:t> </a:t>
            </a:r>
            <a:r>
              <a:rPr lang="en-US" dirty="0" err="1" smtClean="0"/>
              <a:t>về</a:t>
            </a:r>
            <a:r>
              <a:rPr lang="en-US" dirty="0" smtClean="0"/>
              <a:t> </a:t>
            </a:r>
            <a:r>
              <a:rPr lang="en-US" dirty="0" err="1" smtClean="0"/>
              <a:t>vai</a:t>
            </a:r>
            <a:r>
              <a:rPr lang="en-US" dirty="0" smtClean="0"/>
              <a:t> </a:t>
            </a:r>
            <a:r>
              <a:rPr lang="en-US" dirty="0" err="1" smtClean="0"/>
              <a:t>trò</a:t>
            </a:r>
            <a:r>
              <a:rPr lang="en-US" dirty="0" smtClean="0"/>
              <a:t> </a:t>
            </a:r>
            <a:r>
              <a:rPr lang="en-US" dirty="0" err="1" smtClean="0"/>
              <a:t>nhà</a:t>
            </a:r>
            <a:r>
              <a:rPr lang="en-US" dirty="0" smtClean="0"/>
              <a:t> </a:t>
            </a:r>
            <a:r>
              <a:rPr lang="en-US" dirty="0" err="1" smtClean="0"/>
              <a:t>giáo</a:t>
            </a:r>
            <a:r>
              <a:rPr lang="en-US" dirty="0" smtClean="0"/>
              <a:t> </a:t>
            </a:r>
            <a:r>
              <a:rPr lang="en-US" dirty="0" err="1" smtClean="0"/>
              <a:t>thì</a:t>
            </a:r>
            <a:r>
              <a:rPr lang="en-US" dirty="0" smtClean="0"/>
              <a:t> </a:t>
            </a:r>
            <a:r>
              <a:rPr lang="en-US" dirty="0" err="1" smtClean="0"/>
              <a:t>mới</a:t>
            </a:r>
            <a:r>
              <a:rPr lang="en-US" dirty="0" smtClean="0"/>
              <a:t> </a:t>
            </a:r>
            <a:r>
              <a:rPr lang="en-US" dirty="0" err="1" smtClean="0"/>
              <a:t>có</a:t>
            </a:r>
            <a:r>
              <a:rPr lang="en-US" dirty="0" smtClean="0"/>
              <a:t> </a:t>
            </a:r>
            <a:r>
              <a:rPr lang="en-US" dirty="0" err="1" smtClean="0"/>
              <a:t>hàng</a:t>
            </a:r>
            <a:r>
              <a:rPr lang="en-US" dirty="0" smtClean="0"/>
              <a:t> </a:t>
            </a:r>
            <a:r>
              <a:rPr lang="en-US" dirty="0" err="1" smtClean="0"/>
              <a:t>loạt</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của</a:t>
            </a:r>
            <a:r>
              <a:rPr lang="en-US" dirty="0" smtClean="0"/>
              <a:t> </a:t>
            </a:r>
            <a:r>
              <a:rPr lang="en-US" dirty="0" err="1" smtClean="0"/>
              <a:t>các</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và</a:t>
            </a:r>
            <a:r>
              <a:rPr lang="en-US" dirty="0" smtClean="0"/>
              <a:t> </a:t>
            </a:r>
            <a:r>
              <a:rPr lang="en-US" dirty="0" err="1" smtClean="0"/>
              <a:t>cá</a:t>
            </a:r>
            <a:r>
              <a:rPr lang="en-US" dirty="0" smtClean="0"/>
              <a:t> </a:t>
            </a:r>
            <a:r>
              <a:rPr lang="en-US" dirty="0" err="1" smtClean="0"/>
              <a:t>nhân</a:t>
            </a:r>
            <a:r>
              <a:rPr lang="en-US" dirty="0"/>
              <a:t> </a:t>
            </a:r>
            <a:r>
              <a:rPr lang="en-US" dirty="0" err="1"/>
              <a:t>để</a:t>
            </a:r>
            <a:r>
              <a:rPr lang="en-US" dirty="0"/>
              <a:t> </a:t>
            </a:r>
            <a:r>
              <a:rPr lang="en-US" dirty="0" err="1"/>
              <a:t>làm</a:t>
            </a:r>
            <a:r>
              <a:rPr lang="en-US" dirty="0"/>
              <a:t> </a:t>
            </a:r>
            <a:r>
              <a:rPr lang="en-US" dirty="0" err="1"/>
              <a:t>rõ</a:t>
            </a:r>
            <a:r>
              <a:rPr lang="en-US" dirty="0"/>
              <a:t> </a:t>
            </a:r>
            <a:r>
              <a:rPr lang="en-US" dirty="0" err="1"/>
              <a:t>những</a:t>
            </a:r>
            <a:r>
              <a:rPr lang="en-US" dirty="0"/>
              <a:t> </a:t>
            </a:r>
            <a:r>
              <a:rPr lang="en-US" dirty="0" err="1"/>
              <a:t>lĩnh</a:t>
            </a:r>
            <a:r>
              <a:rPr lang="en-US" dirty="0"/>
              <a:t> </a:t>
            </a:r>
            <a:r>
              <a:rPr lang="en-US" dirty="0" err="1"/>
              <a:t>vực</a:t>
            </a:r>
            <a:r>
              <a:rPr lang="en-US" dirty="0"/>
              <a:t> </a:t>
            </a:r>
            <a:r>
              <a:rPr lang="en-US" dirty="0" err="1"/>
              <a:t>mà</a:t>
            </a:r>
            <a:r>
              <a:rPr lang="en-US" dirty="0"/>
              <a:t> QLNN </a:t>
            </a:r>
            <a:r>
              <a:rPr lang="en-US" dirty="0" err="1"/>
              <a:t>về</a:t>
            </a:r>
            <a:r>
              <a:rPr lang="en-US" dirty="0"/>
              <a:t> </a:t>
            </a:r>
            <a:r>
              <a:rPr lang="en-US" dirty="0" err="1"/>
              <a:t>nhà</a:t>
            </a:r>
            <a:r>
              <a:rPr lang="en-US" dirty="0"/>
              <a:t> </a:t>
            </a:r>
            <a:r>
              <a:rPr lang="en-US" dirty="0" err="1"/>
              <a:t>giáo</a:t>
            </a:r>
            <a:r>
              <a:rPr lang="en-US" dirty="0"/>
              <a:t> </a:t>
            </a:r>
            <a:r>
              <a:rPr lang="en-US" dirty="0" err="1"/>
              <a:t>cần</a:t>
            </a:r>
            <a:r>
              <a:rPr lang="en-US" dirty="0"/>
              <a:t> </a:t>
            </a:r>
            <a:r>
              <a:rPr lang="en-US" dirty="0" err="1"/>
              <a:t>quan</a:t>
            </a:r>
            <a:r>
              <a:rPr lang="en-US" dirty="0"/>
              <a:t> </a:t>
            </a:r>
            <a:r>
              <a:rPr lang="en-US" dirty="0" err="1"/>
              <a:t>tâm</a:t>
            </a:r>
            <a:r>
              <a:rPr lang="en-US" dirty="0" smtClean="0"/>
              <a:t>.</a:t>
            </a:r>
          </a:p>
          <a:p>
            <a:pPr marL="514350" indent="-514350" algn="just">
              <a:buClr>
                <a:srgbClr val="C00000"/>
              </a:buClr>
              <a:buFont typeface="+mj-lt"/>
              <a:buAutoNum type="arabicPeriod"/>
            </a:pPr>
            <a:r>
              <a:rPr lang="vi-VN" dirty="0"/>
              <a:t>Hội nghị thượng đỉnh quốc tế về nghề dạy học được tổ chức </a:t>
            </a:r>
            <a:r>
              <a:rPr lang="en-US" dirty="0" err="1" smtClean="0"/>
              <a:t>thường</a:t>
            </a:r>
            <a:r>
              <a:rPr lang="en-US" dirty="0" smtClean="0"/>
              <a:t> </a:t>
            </a:r>
            <a:r>
              <a:rPr lang="en-US" dirty="0" err="1" smtClean="0"/>
              <a:t>niên</a:t>
            </a:r>
            <a:r>
              <a:rPr lang="en-US" dirty="0" smtClean="0"/>
              <a:t>, </a:t>
            </a:r>
            <a:r>
              <a:rPr lang="en-US" dirty="0" err="1" smtClean="0"/>
              <a:t>từ</a:t>
            </a:r>
            <a:r>
              <a:rPr lang="vi-VN" dirty="0" smtClean="0"/>
              <a:t> </a:t>
            </a:r>
            <a:r>
              <a:rPr lang="vi-VN" dirty="0"/>
              <a:t>năm </a:t>
            </a:r>
            <a:r>
              <a:rPr lang="vi-VN" dirty="0" smtClean="0"/>
              <a:t>2011</a:t>
            </a:r>
            <a:r>
              <a:rPr lang="en-US" dirty="0" smtClean="0"/>
              <a:t>,</a:t>
            </a:r>
            <a:r>
              <a:rPr lang="vi-VN" dirty="0" smtClean="0"/>
              <a:t> </a:t>
            </a:r>
            <a:r>
              <a:rPr lang="en-US" dirty="0" err="1" smtClean="0"/>
              <a:t>đã</a:t>
            </a:r>
            <a:r>
              <a:rPr lang="en-US" dirty="0" smtClean="0"/>
              <a:t> </a:t>
            </a:r>
            <a:r>
              <a:rPr lang="en-US" dirty="0" err="1" smtClean="0"/>
              <a:t>không</a:t>
            </a:r>
            <a:r>
              <a:rPr lang="en-US" dirty="0" smtClean="0"/>
              <a:t> </a:t>
            </a:r>
            <a:r>
              <a:rPr lang="en-US" dirty="0" err="1" smtClean="0"/>
              <a:t>ngừng</a:t>
            </a:r>
            <a:r>
              <a:rPr lang="en-US" dirty="0" smtClean="0"/>
              <a:t> </a:t>
            </a:r>
            <a:r>
              <a:rPr lang="en-US" dirty="0" err="1" smtClean="0"/>
              <a:t>bổ</a:t>
            </a:r>
            <a:r>
              <a:rPr lang="en-US" dirty="0" smtClean="0"/>
              <a:t> sung </a:t>
            </a:r>
            <a:r>
              <a:rPr lang="en-US" dirty="0" err="1" smtClean="0"/>
              <a:t>bằng</a:t>
            </a:r>
            <a:r>
              <a:rPr lang="en-US" dirty="0" smtClean="0"/>
              <a:t> </a:t>
            </a:r>
            <a:r>
              <a:rPr lang="en-US" dirty="0" err="1" smtClean="0"/>
              <a:t>chứng</a:t>
            </a:r>
            <a:r>
              <a:rPr lang="en-US" dirty="0" smtClean="0"/>
              <a:t> </a:t>
            </a:r>
            <a:r>
              <a:rPr lang="en-US" dirty="0" err="1" smtClean="0"/>
              <a:t>khoa</a:t>
            </a:r>
            <a:r>
              <a:rPr lang="en-US" dirty="0" smtClean="0"/>
              <a:t> </a:t>
            </a:r>
            <a:r>
              <a:rPr lang="en-US" dirty="0" err="1" smtClean="0"/>
              <a:t>học</a:t>
            </a:r>
            <a:r>
              <a:rPr lang="en-US" dirty="0" smtClean="0"/>
              <a:t> </a:t>
            </a:r>
            <a:r>
              <a:rPr lang="en-US" dirty="0" err="1" smtClean="0"/>
              <a:t>cho</a:t>
            </a:r>
            <a:r>
              <a:rPr lang="en-US" dirty="0" smtClean="0"/>
              <a:t> </a:t>
            </a:r>
            <a:r>
              <a:rPr lang="en-US" dirty="0" err="1" smtClean="0"/>
              <a:t>việc</a:t>
            </a:r>
            <a:r>
              <a:rPr lang="en-US" dirty="0" smtClean="0"/>
              <a:t> </a:t>
            </a:r>
            <a:r>
              <a:rPr lang="en-US" dirty="0" err="1" smtClean="0"/>
              <a:t>cập</a:t>
            </a:r>
            <a:r>
              <a:rPr lang="en-US" dirty="0" smtClean="0"/>
              <a:t> </a:t>
            </a:r>
            <a:r>
              <a:rPr lang="en-US" dirty="0" err="1" smtClean="0"/>
              <a:t>nhật</a:t>
            </a:r>
            <a:r>
              <a:rPr lang="en-US" dirty="0" smtClean="0"/>
              <a:t>, </a:t>
            </a:r>
            <a:r>
              <a:rPr lang="en-US" dirty="0" err="1" smtClean="0"/>
              <a:t>bổ</a:t>
            </a:r>
            <a:r>
              <a:rPr lang="en-US" dirty="0" smtClean="0"/>
              <a:t> sung, </a:t>
            </a:r>
            <a:r>
              <a:rPr lang="en-US" dirty="0" err="1" smtClean="0"/>
              <a:t>hoàn</a:t>
            </a:r>
            <a:r>
              <a:rPr lang="en-US" dirty="0" smtClean="0"/>
              <a:t> </a:t>
            </a:r>
            <a:r>
              <a:rPr lang="en-US" dirty="0" err="1" smtClean="0"/>
              <a:t>thiện</a:t>
            </a:r>
            <a:r>
              <a:rPr lang="en-US" dirty="0" smtClean="0"/>
              <a:t> </a:t>
            </a:r>
            <a:r>
              <a:rPr lang="en-US" dirty="0" err="1" smtClean="0"/>
              <a:t>chính</a:t>
            </a:r>
            <a:r>
              <a:rPr lang="en-US" dirty="0" smtClean="0"/>
              <a:t> </a:t>
            </a:r>
            <a:r>
              <a:rPr lang="en-US" dirty="0" err="1" smtClean="0"/>
              <a:t>sách</a:t>
            </a:r>
            <a:r>
              <a:rPr lang="en-US" dirty="0" smtClean="0"/>
              <a:t> </a:t>
            </a:r>
            <a:r>
              <a:rPr lang="en-US" dirty="0" err="1" smtClean="0"/>
              <a:t>về</a:t>
            </a:r>
            <a:r>
              <a:rPr lang="en-US" dirty="0" smtClean="0"/>
              <a:t> </a:t>
            </a:r>
            <a:r>
              <a:rPr lang="en-US" dirty="0" err="1" smtClean="0"/>
              <a:t>nhà</a:t>
            </a:r>
            <a:r>
              <a:rPr lang="en-US" dirty="0" smtClean="0"/>
              <a:t> </a:t>
            </a:r>
            <a:r>
              <a:rPr lang="en-US" dirty="0" err="1" smtClean="0"/>
              <a:t>giáo</a:t>
            </a:r>
            <a:r>
              <a:rPr lang="vi-VN" dirty="0" smtClean="0"/>
              <a:t>.</a:t>
            </a:r>
            <a:endParaRPr lang="en-US" dirty="0" smtClean="0"/>
          </a:p>
          <a:p>
            <a:pPr marL="514350" indent="-514350" algn="just">
              <a:buClr>
                <a:srgbClr val="C00000"/>
              </a:buClr>
              <a:buFont typeface="+mj-lt"/>
              <a:buAutoNum type="arabicPeriod"/>
            </a:pPr>
            <a:r>
              <a:rPr lang="en-US" dirty="0" err="1" smtClean="0"/>
              <a:t>Đến</a:t>
            </a:r>
            <a:r>
              <a:rPr lang="en-US" dirty="0" smtClean="0"/>
              <a:t> nay </a:t>
            </a:r>
            <a:r>
              <a:rPr lang="en-US" dirty="0" err="1" smtClean="0"/>
              <a:t>đã</a:t>
            </a:r>
            <a:r>
              <a:rPr lang="en-US" dirty="0" smtClean="0"/>
              <a:t> </a:t>
            </a:r>
            <a:r>
              <a:rPr lang="en-US" dirty="0" err="1" smtClean="0"/>
              <a:t>hình</a:t>
            </a:r>
            <a:r>
              <a:rPr lang="en-US" dirty="0" smtClean="0"/>
              <a:t> </a:t>
            </a:r>
            <a:r>
              <a:rPr lang="en-US" dirty="0" err="1" smtClean="0"/>
              <a:t>thành</a:t>
            </a:r>
            <a:r>
              <a:rPr lang="en-US" dirty="0" smtClean="0"/>
              <a:t> </a:t>
            </a:r>
            <a:r>
              <a:rPr lang="en-US" dirty="0" err="1" smtClean="0"/>
              <a:t>một</a:t>
            </a:r>
            <a:r>
              <a:rPr lang="vi-VN" dirty="0" smtClean="0"/>
              <a:t> </a:t>
            </a:r>
            <a:r>
              <a:rPr lang="vi-VN" dirty="0"/>
              <a:t>nền tảng tri thức tin cậy cho công tác QLNN về nhà giáo. Nền tảng tri thức này, trong bối cảnh toàn cầu hóa, đã đến với mọi quốc gia và nhờ vậy dẫn đến sự hội tụ mang tính toàn cầu trong việc </a:t>
            </a:r>
            <a:r>
              <a:rPr lang="vi-VN" b="1" dirty="0"/>
              <a:t>nhận dạng những nội dung cơ bản trong QLNN về nhà giáo </a:t>
            </a:r>
            <a:endParaRPr lang="en-US" b="1" dirty="0"/>
          </a:p>
        </p:txBody>
      </p:sp>
      <p:sp>
        <p:nvSpPr>
          <p:cNvPr id="4" name="Slide Number Placeholder 3"/>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1905335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6135778" cy="1031966"/>
          </a:xfrm>
        </p:spPr>
        <p:txBody>
          <a:bodyPr/>
          <a:lstStyle/>
          <a:p>
            <a:pPr algn="ctr"/>
            <a:r>
              <a:rPr lang="en-US" b="1" dirty="0" err="1" smtClean="0">
                <a:solidFill>
                  <a:srgbClr val="C00000"/>
                </a:solidFill>
              </a:rPr>
              <a:t>Vị</a:t>
            </a:r>
            <a:r>
              <a:rPr lang="en-US" b="1" dirty="0" smtClean="0">
                <a:solidFill>
                  <a:srgbClr val="C00000"/>
                </a:solidFill>
              </a:rPr>
              <a:t> </a:t>
            </a:r>
            <a:r>
              <a:rPr lang="en-US" b="1" dirty="0" err="1" smtClean="0">
                <a:solidFill>
                  <a:srgbClr val="C00000"/>
                </a:solidFill>
              </a:rPr>
              <a:t>thế</a:t>
            </a:r>
            <a:r>
              <a:rPr lang="en-US" b="1" dirty="0" smtClean="0">
                <a:solidFill>
                  <a:srgbClr val="C00000"/>
                </a:solidFill>
              </a:rPr>
              <a:t> </a:t>
            </a:r>
            <a:r>
              <a:rPr lang="en-US" b="1" dirty="0" err="1" smtClean="0">
                <a:solidFill>
                  <a:srgbClr val="C00000"/>
                </a:solidFill>
              </a:rPr>
              <a:t>nhà</a:t>
            </a:r>
            <a:r>
              <a:rPr lang="en-US" b="1" dirty="0" smtClean="0">
                <a:solidFill>
                  <a:srgbClr val="C00000"/>
                </a:solidFill>
              </a:rPr>
              <a:t> </a:t>
            </a:r>
            <a:r>
              <a:rPr lang="en-US" b="1" dirty="0" err="1" smtClean="0">
                <a:solidFill>
                  <a:srgbClr val="C00000"/>
                </a:solidFill>
              </a:rPr>
              <a:t>giáo</a:t>
            </a:r>
            <a:endParaRPr lang="en-US" b="1" dirty="0">
              <a:solidFill>
                <a:srgbClr val="C00000"/>
              </a:solidFill>
            </a:endParaRPr>
          </a:p>
        </p:txBody>
      </p:sp>
      <p:pic>
        <p:nvPicPr>
          <p:cNvPr id="5" name="Content Placeholder 4" descr="TS. Trần Thanh Đức: Vượt qua áp lực để khẳng định &lt;strong&gt;vị thế nhà giáo&lt;/strong&gt; - Báo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0983" y="1489167"/>
            <a:ext cx="5695406" cy="3971108"/>
          </a:xfrm>
        </p:spPr>
      </p:pic>
      <p:sp>
        <p:nvSpPr>
          <p:cNvPr id="4" name="Text Placeholder 3"/>
          <p:cNvSpPr>
            <a:spLocks noGrp="1"/>
          </p:cNvSpPr>
          <p:nvPr>
            <p:ph type="body" sz="half" idx="2"/>
          </p:nvPr>
        </p:nvSpPr>
        <p:spPr>
          <a:xfrm>
            <a:off x="839788" y="1489166"/>
            <a:ext cx="5391195" cy="4379822"/>
          </a:xfrm>
        </p:spPr>
        <p:txBody>
          <a:bodyPr>
            <a:normAutofit lnSpcReduction="10000"/>
          </a:bodyPr>
          <a:lstStyle/>
          <a:p>
            <a:pPr algn="just"/>
            <a:r>
              <a:rPr lang="en-US" sz="2400" dirty="0" err="1" smtClean="0"/>
              <a:t>Nâng</a:t>
            </a:r>
            <a:r>
              <a:rPr lang="en-US" sz="2400" dirty="0" smtClean="0"/>
              <a:t> </a:t>
            </a:r>
            <a:r>
              <a:rPr lang="en-US" sz="2400" dirty="0" err="1"/>
              <a:t>cao</a:t>
            </a:r>
            <a:r>
              <a:rPr lang="en-US" sz="2400" dirty="0"/>
              <a:t> </a:t>
            </a:r>
            <a:r>
              <a:rPr lang="en-US" sz="2400" dirty="0" err="1"/>
              <a:t>vị</a:t>
            </a:r>
            <a:r>
              <a:rPr lang="en-US" sz="2400" dirty="0"/>
              <a:t> </a:t>
            </a:r>
            <a:r>
              <a:rPr lang="en-US" sz="2400" dirty="0" err="1"/>
              <a:t>thế</a:t>
            </a:r>
            <a:r>
              <a:rPr lang="en-US" sz="2400" dirty="0"/>
              <a:t> </a:t>
            </a:r>
            <a:r>
              <a:rPr lang="en-US" sz="2400" dirty="0" err="1"/>
              <a:t>nhà</a:t>
            </a:r>
            <a:r>
              <a:rPr lang="en-US" sz="2400" dirty="0"/>
              <a:t> </a:t>
            </a:r>
            <a:r>
              <a:rPr lang="en-US" sz="2400" dirty="0" err="1"/>
              <a:t>giáo</a:t>
            </a:r>
            <a:r>
              <a:rPr lang="en-US" sz="2400" dirty="0"/>
              <a:t> </a:t>
            </a:r>
            <a:r>
              <a:rPr lang="en-US" sz="2400" dirty="0" err="1"/>
              <a:t>là</a:t>
            </a:r>
            <a:r>
              <a:rPr lang="en-US" sz="2400" dirty="0"/>
              <a:t> </a:t>
            </a:r>
            <a:r>
              <a:rPr lang="en-US" sz="2400" dirty="0" err="1"/>
              <a:t>một</a:t>
            </a:r>
            <a:r>
              <a:rPr lang="en-US" sz="2400" dirty="0"/>
              <a:t> </a:t>
            </a:r>
            <a:r>
              <a:rPr lang="en-US" sz="2400" dirty="0" err="1"/>
              <a:t>nội</a:t>
            </a:r>
            <a:r>
              <a:rPr lang="en-US" sz="2400" dirty="0"/>
              <a:t> dung </a:t>
            </a:r>
            <a:r>
              <a:rPr lang="en-US" sz="2400" dirty="0" err="1"/>
              <a:t>hàng</a:t>
            </a:r>
            <a:r>
              <a:rPr lang="en-US" sz="2400" dirty="0"/>
              <a:t> </a:t>
            </a:r>
            <a:r>
              <a:rPr lang="en-US" sz="2400" dirty="0" err="1"/>
              <a:t>đầu</a:t>
            </a:r>
            <a:r>
              <a:rPr lang="en-US" sz="2400" dirty="0"/>
              <a:t> </a:t>
            </a:r>
            <a:r>
              <a:rPr lang="en-US" sz="2400" dirty="0" err="1"/>
              <a:t>trong</a:t>
            </a:r>
            <a:r>
              <a:rPr lang="en-US" sz="2400" dirty="0"/>
              <a:t> QLNN </a:t>
            </a:r>
            <a:r>
              <a:rPr lang="en-US" sz="2400" dirty="0" err="1"/>
              <a:t>về</a:t>
            </a:r>
            <a:r>
              <a:rPr lang="en-US" sz="2400" dirty="0"/>
              <a:t> </a:t>
            </a:r>
            <a:r>
              <a:rPr lang="en-US" sz="2400" dirty="0" err="1"/>
              <a:t>nhà</a:t>
            </a:r>
            <a:r>
              <a:rPr lang="en-US" sz="2400" dirty="0"/>
              <a:t> </a:t>
            </a:r>
            <a:r>
              <a:rPr lang="en-US" sz="2400" dirty="0" err="1" smtClean="0"/>
              <a:t>giáo</a:t>
            </a:r>
            <a:r>
              <a:rPr lang="en-US" sz="2400" dirty="0" smtClean="0"/>
              <a:t>. </a:t>
            </a:r>
            <a:r>
              <a:rPr lang="en-US" sz="2400" dirty="0" err="1" smtClean="0"/>
              <a:t>Điều</a:t>
            </a:r>
            <a:r>
              <a:rPr lang="en-US" sz="2400" dirty="0" smtClean="0"/>
              <a:t> </a:t>
            </a:r>
            <a:r>
              <a:rPr lang="en-US" sz="2400" dirty="0" err="1" smtClean="0"/>
              <a:t>đó</a:t>
            </a:r>
            <a:r>
              <a:rPr lang="en-US" sz="2400" dirty="0" smtClean="0"/>
              <a:t> </a:t>
            </a:r>
            <a:r>
              <a:rPr lang="en-US" sz="2400" dirty="0" err="1" smtClean="0"/>
              <a:t>phải</a:t>
            </a:r>
            <a:r>
              <a:rPr lang="en-US" sz="2400" dirty="0" smtClean="0"/>
              <a:t> </a:t>
            </a:r>
            <a:r>
              <a:rPr lang="en-US" sz="2400" dirty="0" err="1" smtClean="0"/>
              <a:t>được</a:t>
            </a:r>
            <a:r>
              <a:rPr lang="en-US" sz="2400" dirty="0" smtClean="0"/>
              <a:t> </a:t>
            </a:r>
            <a:r>
              <a:rPr lang="en-US" sz="2400" dirty="0" err="1" smtClean="0"/>
              <a:t>cụ</a:t>
            </a:r>
            <a:r>
              <a:rPr lang="en-US" sz="2400" dirty="0" smtClean="0"/>
              <a:t> </a:t>
            </a:r>
            <a:r>
              <a:rPr lang="en-US" sz="2400" dirty="0" err="1" smtClean="0"/>
              <a:t>thể</a:t>
            </a:r>
            <a:r>
              <a:rPr lang="en-US" sz="2400" dirty="0" smtClean="0"/>
              <a:t> </a:t>
            </a:r>
            <a:r>
              <a:rPr lang="en-US" sz="2400" dirty="0" err="1" smtClean="0"/>
              <a:t>hóa</a:t>
            </a:r>
            <a:r>
              <a:rPr lang="en-US" sz="2400" dirty="0" smtClean="0"/>
              <a:t> </a:t>
            </a:r>
            <a:r>
              <a:rPr lang="en-US" sz="2400" dirty="0" err="1" smtClean="0"/>
              <a:t>bằng</a:t>
            </a:r>
            <a:r>
              <a:rPr lang="en-US" sz="2400" dirty="0" smtClean="0"/>
              <a:t> </a:t>
            </a:r>
            <a:r>
              <a:rPr lang="en-US" sz="2400" dirty="0" err="1" smtClean="0"/>
              <a:t>những</a:t>
            </a:r>
            <a:r>
              <a:rPr lang="en-US" sz="2400" dirty="0" smtClean="0"/>
              <a:t> </a:t>
            </a:r>
            <a:r>
              <a:rPr lang="en-US" sz="2400" dirty="0" err="1" smtClean="0"/>
              <a:t>quy</a:t>
            </a:r>
            <a:r>
              <a:rPr lang="en-US" sz="2400" dirty="0" smtClean="0"/>
              <a:t> </a:t>
            </a:r>
            <a:r>
              <a:rPr lang="en-US" sz="2400" dirty="0" err="1" smtClean="0"/>
              <a:t>định</a:t>
            </a:r>
            <a:r>
              <a:rPr lang="en-US" sz="2400" dirty="0" smtClean="0"/>
              <a:t> </a:t>
            </a:r>
            <a:r>
              <a:rPr lang="en-US" sz="2400" dirty="0" err="1" smtClean="0"/>
              <a:t>sau</a:t>
            </a:r>
            <a:r>
              <a:rPr lang="en-US" sz="2400" dirty="0" smtClean="0"/>
              <a:t>:</a:t>
            </a:r>
          </a:p>
          <a:p>
            <a:pPr marL="342900" indent="-342900" algn="just">
              <a:buClr>
                <a:srgbClr val="C00000"/>
              </a:buClr>
              <a:buFont typeface="Wingdings" panose="05000000000000000000" pitchFamily="2" charset="2"/>
              <a:buChar char="v"/>
            </a:pPr>
            <a:r>
              <a:rPr lang="en-US" sz="2400" dirty="0" err="1" smtClean="0"/>
              <a:t>Sự</a:t>
            </a:r>
            <a:r>
              <a:rPr lang="en-US" sz="2400" dirty="0" smtClean="0"/>
              <a:t> </a:t>
            </a:r>
            <a:r>
              <a:rPr lang="en-US" sz="2400" dirty="0" err="1"/>
              <a:t>trọng</a:t>
            </a:r>
            <a:r>
              <a:rPr lang="en-US" sz="2400" dirty="0"/>
              <a:t> </a:t>
            </a:r>
            <a:r>
              <a:rPr lang="en-US" sz="2400" dirty="0" err="1" smtClean="0"/>
              <a:t>thị</a:t>
            </a:r>
            <a:r>
              <a:rPr lang="en-US" sz="2400" dirty="0" smtClean="0"/>
              <a:t> </a:t>
            </a:r>
            <a:r>
              <a:rPr lang="en-US" sz="2400" dirty="0" err="1" smtClean="0"/>
              <a:t>của</a:t>
            </a:r>
            <a:r>
              <a:rPr lang="en-US" sz="2400" dirty="0" smtClean="0"/>
              <a:t> </a:t>
            </a:r>
            <a:r>
              <a:rPr lang="en-US" sz="2400" dirty="0" err="1" smtClean="0"/>
              <a:t>Nhà</a:t>
            </a:r>
            <a:r>
              <a:rPr lang="en-US" sz="2400" dirty="0" smtClean="0"/>
              <a:t> </a:t>
            </a:r>
            <a:r>
              <a:rPr lang="en-US" sz="2400" dirty="0" err="1" smtClean="0"/>
              <a:t>nước</a:t>
            </a:r>
            <a:r>
              <a:rPr lang="en-US" sz="2400" dirty="0" smtClean="0"/>
              <a:t> </a:t>
            </a:r>
            <a:r>
              <a:rPr lang="en-US" sz="2400" dirty="0" err="1" smtClean="0"/>
              <a:t>và</a:t>
            </a:r>
            <a:r>
              <a:rPr lang="en-US" sz="2400" dirty="0" smtClean="0"/>
              <a:t> </a:t>
            </a:r>
            <a:r>
              <a:rPr lang="en-US" sz="2400" dirty="0" err="1" smtClean="0"/>
              <a:t>xã</a:t>
            </a:r>
            <a:r>
              <a:rPr lang="en-US" sz="2400" dirty="0" smtClean="0"/>
              <a:t> </a:t>
            </a:r>
            <a:r>
              <a:rPr lang="en-US" sz="2400" dirty="0" err="1" smtClean="0"/>
              <a:t>hội</a:t>
            </a:r>
            <a:r>
              <a:rPr lang="en-US" sz="2400" dirty="0" smtClean="0"/>
              <a:t> </a:t>
            </a:r>
            <a:r>
              <a:rPr lang="en-US" sz="2400" dirty="0" err="1"/>
              <a:t>đối</a:t>
            </a:r>
            <a:r>
              <a:rPr lang="en-US" sz="2400" dirty="0"/>
              <a:t> </a:t>
            </a:r>
            <a:r>
              <a:rPr lang="en-US" sz="2400" dirty="0" err="1"/>
              <a:t>với</a:t>
            </a:r>
            <a:r>
              <a:rPr lang="en-US" sz="2400" dirty="0"/>
              <a:t> </a:t>
            </a:r>
            <a:r>
              <a:rPr lang="en-US" sz="2400" dirty="0" err="1"/>
              <a:t>tầm</a:t>
            </a:r>
            <a:r>
              <a:rPr lang="en-US" sz="2400" dirty="0"/>
              <a:t> </a:t>
            </a:r>
            <a:r>
              <a:rPr lang="en-US" sz="2400" dirty="0" err="1"/>
              <a:t>quan</a:t>
            </a:r>
            <a:r>
              <a:rPr lang="en-US" sz="2400" dirty="0"/>
              <a:t> </a:t>
            </a:r>
            <a:r>
              <a:rPr lang="en-US" sz="2400" dirty="0" err="1"/>
              <a:t>trọng</a:t>
            </a:r>
            <a:r>
              <a:rPr lang="en-US" sz="2400" dirty="0"/>
              <a:t> </a:t>
            </a:r>
            <a:r>
              <a:rPr lang="en-US" sz="2400" dirty="0" err="1"/>
              <a:t>của</a:t>
            </a:r>
            <a:r>
              <a:rPr lang="en-US" sz="2400" dirty="0"/>
              <a:t> </a:t>
            </a:r>
            <a:r>
              <a:rPr lang="en-US" sz="2400" dirty="0" err="1"/>
              <a:t>nhiệm</a:t>
            </a:r>
            <a:r>
              <a:rPr lang="en-US" sz="2400" dirty="0"/>
              <a:t> </a:t>
            </a:r>
            <a:r>
              <a:rPr lang="en-US" sz="2400" dirty="0" err="1"/>
              <a:t>vụ</a:t>
            </a:r>
            <a:r>
              <a:rPr lang="en-US" sz="2400" dirty="0"/>
              <a:t> </a:t>
            </a:r>
            <a:r>
              <a:rPr lang="en-US" sz="2400" dirty="0" err="1"/>
              <a:t>nhà</a:t>
            </a:r>
            <a:r>
              <a:rPr lang="en-US" sz="2400" dirty="0"/>
              <a:t> </a:t>
            </a:r>
            <a:r>
              <a:rPr lang="en-US" sz="2400" dirty="0" err="1"/>
              <a:t>giáo</a:t>
            </a:r>
            <a:r>
              <a:rPr lang="en-US" sz="2400" dirty="0"/>
              <a:t> </a:t>
            </a:r>
            <a:r>
              <a:rPr lang="en-US" sz="2400" dirty="0" err="1"/>
              <a:t>và</a:t>
            </a:r>
            <a:r>
              <a:rPr lang="en-US" sz="2400" dirty="0"/>
              <a:t> </a:t>
            </a:r>
            <a:r>
              <a:rPr lang="en-US" sz="2400" dirty="0" err="1"/>
              <a:t>những</a:t>
            </a:r>
            <a:r>
              <a:rPr lang="en-US" sz="2400" dirty="0"/>
              <a:t> </a:t>
            </a:r>
            <a:r>
              <a:rPr lang="en-US" sz="2400" dirty="0" err="1"/>
              <a:t>năng</a:t>
            </a:r>
            <a:r>
              <a:rPr lang="en-US" sz="2400" dirty="0"/>
              <a:t> </a:t>
            </a:r>
            <a:r>
              <a:rPr lang="en-US" sz="2400" dirty="0" err="1"/>
              <a:t>lực</a:t>
            </a:r>
            <a:r>
              <a:rPr lang="en-US" sz="2400" dirty="0"/>
              <a:t> </a:t>
            </a:r>
            <a:r>
              <a:rPr lang="en-US" sz="2400" dirty="0" err="1"/>
              <a:t>mà</a:t>
            </a:r>
            <a:r>
              <a:rPr lang="en-US" sz="2400" dirty="0"/>
              <a:t> </a:t>
            </a:r>
            <a:r>
              <a:rPr lang="en-US" sz="2400" dirty="0" err="1"/>
              <a:t>họ</a:t>
            </a:r>
            <a:r>
              <a:rPr lang="en-US" sz="2400" dirty="0"/>
              <a:t> </a:t>
            </a:r>
            <a:r>
              <a:rPr lang="en-US" sz="2400" dirty="0" err="1"/>
              <a:t>cần</a:t>
            </a:r>
            <a:r>
              <a:rPr lang="en-US" sz="2400" dirty="0"/>
              <a:t> </a:t>
            </a:r>
            <a:r>
              <a:rPr lang="en-US" sz="2400" dirty="0" err="1"/>
              <a:t>có</a:t>
            </a:r>
            <a:r>
              <a:rPr lang="en-US" sz="2400" dirty="0"/>
              <a:t> </a:t>
            </a:r>
            <a:r>
              <a:rPr lang="en-US" sz="2400" dirty="0" err="1"/>
              <a:t>để</a:t>
            </a:r>
            <a:r>
              <a:rPr lang="en-US" sz="2400" dirty="0"/>
              <a:t> </a:t>
            </a:r>
            <a:r>
              <a:rPr lang="en-US" sz="2400" dirty="0" err="1"/>
              <a:t>thực</a:t>
            </a:r>
            <a:r>
              <a:rPr lang="en-US" sz="2400" dirty="0"/>
              <a:t> </a:t>
            </a:r>
            <a:r>
              <a:rPr lang="en-US" sz="2400" dirty="0" err="1"/>
              <a:t>hiện</a:t>
            </a:r>
            <a:r>
              <a:rPr lang="en-US" sz="2400" dirty="0"/>
              <a:t> </a:t>
            </a:r>
            <a:r>
              <a:rPr lang="en-US" sz="2400" dirty="0" err="1"/>
              <a:t>nhiệm</a:t>
            </a:r>
            <a:r>
              <a:rPr lang="en-US" sz="2400" dirty="0"/>
              <a:t> </a:t>
            </a:r>
            <a:r>
              <a:rPr lang="en-US" sz="2400" dirty="0" err="1"/>
              <a:t>vụ</a:t>
            </a:r>
            <a:r>
              <a:rPr lang="en-US" sz="2400" dirty="0"/>
              <a:t> </a:t>
            </a:r>
            <a:r>
              <a:rPr lang="en-US" sz="2400" dirty="0" err="1"/>
              <a:t>đó</a:t>
            </a:r>
            <a:r>
              <a:rPr lang="en-US" sz="2400" dirty="0" smtClean="0"/>
              <a:t>;</a:t>
            </a:r>
          </a:p>
          <a:p>
            <a:pPr marL="342900" indent="-342900" algn="just">
              <a:buClr>
                <a:srgbClr val="C00000"/>
              </a:buClr>
              <a:buFont typeface="Wingdings" panose="05000000000000000000" pitchFamily="2" charset="2"/>
              <a:buChar char="v"/>
            </a:pPr>
            <a:r>
              <a:rPr lang="en-US" sz="2400" dirty="0" err="1" smtClean="0"/>
              <a:t>Các</a:t>
            </a:r>
            <a:r>
              <a:rPr lang="en-US" sz="2400" dirty="0" smtClean="0"/>
              <a:t> </a:t>
            </a:r>
            <a:r>
              <a:rPr lang="en-US" sz="2400" dirty="0" err="1"/>
              <a:t>điều</a:t>
            </a:r>
            <a:r>
              <a:rPr lang="en-US" sz="2400" dirty="0"/>
              <a:t> </a:t>
            </a:r>
            <a:r>
              <a:rPr lang="en-US" sz="2400" dirty="0" err="1"/>
              <a:t>kiện</a:t>
            </a:r>
            <a:r>
              <a:rPr lang="en-US" sz="2400" dirty="0"/>
              <a:t> </a:t>
            </a:r>
            <a:r>
              <a:rPr lang="en-US" sz="2400" dirty="0" err="1"/>
              <a:t>làm</a:t>
            </a:r>
            <a:r>
              <a:rPr lang="en-US" sz="2400" dirty="0"/>
              <a:t> </a:t>
            </a:r>
            <a:r>
              <a:rPr lang="en-US" sz="2400" dirty="0" err="1"/>
              <a:t>việc</a:t>
            </a:r>
            <a:r>
              <a:rPr lang="en-US" sz="2400" dirty="0"/>
              <a:t>, </a:t>
            </a:r>
            <a:r>
              <a:rPr lang="en-US" sz="2400" dirty="0" err="1"/>
              <a:t>sự</a:t>
            </a:r>
            <a:r>
              <a:rPr lang="en-US" sz="2400" dirty="0"/>
              <a:t> </a:t>
            </a:r>
            <a:r>
              <a:rPr lang="en-US" sz="2400" dirty="0" err="1"/>
              <a:t>đãi</a:t>
            </a:r>
            <a:r>
              <a:rPr lang="en-US" sz="2400" dirty="0"/>
              <a:t> </a:t>
            </a:r>
            <a:r>
              <a:rPr lang="en-US" sz="2400" dirty="0" err="1" smtClean="0"/>
              <a:t>ngộ</a:t>
            </a:r>
            <a:r>
              <a:rPr lang="en-US" sz="2400" dirty="0" smtClean="0"/>
              <a:t>, </a:t>
            </a:r>
            <a:r>
              <a:rPr lang="en-US" sz="2400" dirty="0" err="1" smtClean="0"/>
              <a:t>chế</a:t>
            </a:r>
            <a:r>
              <a:rPr lang="en-US" sz="2400" dirty="0" smtClean="0"/>
              <a:t> </a:t>
            </a:r>
            <a:r>
              <a:rPr lang="en-US" sz="2400" dirty="0" err="1" smtClean="0"/>
              <a:t>độ</a:t>
            </a:r>
            <a:r>
              <a:rPr lang="en-US" sz="2400" dirty="0" smtClean="0"/>
              <a:t> </a:t>
            </a:r>
            <a:r>
              <a:rPr lang="en-US" sz="2400" dirty="0" err="1" smtClean="0"/>
              <a:t>thăng</a:t>
            </a:r>
            <a:r>
              <a:rPr lang="en-US" sz="2400" dirty="0" smtClean="0"/>
              <a:t> </a:t>
            </a:r>
            <a:r>
              <a:rPr lang="en-US" sz="2400" dirty="0" err="1" smtClean="0"/>
              <a:t>tiến</a:t>
            </a:r>
            <a:r>
              <a:rPr lang="en-US" sz="2400" dirty="0" smtClean="0"/>
              <a:t> </a:t>
            </a:r>
            <a:r>
              <a:rPr lang="en-US" sz="2400" dirty="0" err="1"/>
              <a:t>và</a:t>
            </a:r>
            <a:r>
              <a:rPr lang="en-US" sz="2400" dirty="0"/>
              <a:t> </a:t>
            </a:r>
            <a:r>
              <a:rPr lang="en-US" sz="2400" dirty="0" err="1"/>
              <a:t>những</a:t>
            </a:r>
            <a:r>
              <a:rPr lang="en-US" sz="2400" dirty="0"/>
              <a:t> </a:t>
            </a:r>
            <a:r>
              <a:rPr lang="en-US" sz="2400" dirty="0" err="1"/>
              <a:t>lợi</a:t>
            </a:r>
            <a:r>
              <a:rPr lang="en-US" sz="2400" dirty="0"/>
              <a:t> </a:t>
            </a:r>
            <a:r>
              <a:rPr lang="en-US" sz="2400" dirty="0" err="1"/>
              <a:t>ích</a:t>
            </a:r>
            <a:r>
              <a:rPr lang="en-US" sz="2400" dirty="0"/>
              <a:t> </a:t>
            </a:r>
            <a:r>
              <a:rPr lang="en-US" sz="2400" dirty="0" err="1"/>
              <a:t>vật</a:t>
            </a:r>
            <a:r>
              <a:rPr lang="en-US" sz="2400" dirty="0"/>
              <a:t> </a:t>
            </a:r>
            <a:r>
              <a:rPr lang="en-US" sz="2400" dirty="0" err="1"/>
              <a:t>chất</a:t>
            </a:r>
            <a:r>
              <a:rPr lang="en-US" sz="2400" dirty="0"/>
              <a:t> </a:t>
            </a:r>
            <a:r>
              <a:rPr lang="en-US" sz="2400" dirty="0" err="1"/>
              <a:t>khác</a:t>
            </a:r>
            <a:r>
              <a:rPr lang="en-US" sz="2400" dirty="0"/>
              <a:t> </a:t>
            </a:r>
            <a:r>
              <a:rPr lang="en-US" sz="2400" dirty="0" err="1"/>
              <a:t>giành</a:t>
            </a:r>
            <a:r>
              <a:rPr lang="en-US" sz="2400" dirty="0"/>
              <a:t> </a:t>
            </a:r>
            <a:r>
              <a:rPr lang="en-US" sz="2400" dirty="0" err="1"/>
              <a:t>cho</a:t>
            </a:r>
            <a:r>
              <a:rPr lang="en-US" sz="2400" dirty="0"/>
              <a:t> </a:t>
            </a:r>
            <a:r>
              <a:rPr lang="en-US" sz="2400" dirty="0" err="1" smtClean="0"/>
              <a:t>nhà</a:t>
            </a:r>
            <a:r>
              <a:rPr lang="en-US" sz="2400" dirty="0" smtClean="0"/>
              <a:t> </a:t>
            </a:r>
            <a:r>
              <a:rPr lang="en-US" sz="2400" dirty="0" err="1" smtClean="0"/>
              <a:t>giáo</a:t>
            </a:r>
            <a:r>
              <a:rPr lang="en-US" sz="2400" dirty="0" smtClean="0"/>
              <a:t> </a:t>
            </a:r>
            <a:r>
              <a:rPr lang="en-US" sz="2400" dirty="0" err="1" smtClean="0"/>
              <a:t>để</a:t>
            </a:r>
            <a:r>
              <a:rPr lang="en-US" sz="2400" dirty="0" smtClean="0"/>
              <a:t> </a:t>
            </a:r>
            <a:r>
              <a:rPr lang="en-US" sz="2400" dirty="0" err="1" smtClean="0"/>
              <a:t>họ</a:t>
            </a:r>
            <a:r>
              <a:rPr lang="en-US" sz="2400" dirty="0" smtClean="0"/>
              <a:t> </a:t>
            </a:r>
            <a:r>
              <a:rPr lang="en-US" sz="2400" dirty="0" err="1" smtClean="0"/>
              <a:t>yên</a:t>
            </a:r>
            <a:r>
              <a:rPr lang="en-US" sz="2400" dirty="0" smtClean="0"/>
              <a:t> </a:t>
            </a:r>
            <a:r>
              <a:rPr lang="en-US" sz="2400" dirty="0" err="1" smtClean="0"/>
              <a:t>tâm</a:t>
            </a:r>
            <a:r>
              <a:rPr lang="en-US" sz="2400" dirty="0" smtClean="0"/>
              <a:t> </a:t>
            </a:r>
            <a:r>
              <a:rPr lang="en-US" sz="2400" dirty="0" err="1" smtClean="0"/>
              <a:t>thực</a:t>
            </a:r>
            <a:r>
              <a:rPr lang="en-US" sz="2400" dirty="0" smtClean="0"/>
              <a:t> </a:t>
            </a:r>
            <a:r>
              <a:rPr lang="en-US" sz="2400" dirty="0" err="1" smtClean="0"/>
              <a:t>thi</a:t>
            </a:r>
            <a:r>
              <a:rPr lang="en-US" sz="2400" dirty="0" smtClean="0"/>
              <a:t> </a:t>
            </a:r>
            <a:r>
              <a:rPr lang="en-US" sz="2400" dirty="0" err="1" smtClean="0"/>
              <a:t>và</a:t>
            </a:r>
            <a:r>
              <a:rPr lang="en-US" sz="2400" dirty="0" smtClean="0"/>
              <a:t> </a:t>
            </a:r>
            <a:r>
              <a:rPr lang="en-US" sz="2400" dirty="0" err="1" smtClean="0"/>
              <a:t>hoàn</a:t>
            </a:r>
            <a:r>
              <a:rPr lang="en-US" sz="2400" dirty="0" smtClean="0"/>
              <a:t> </a:t>
            </a:r>
            <a:r>
              <a:rPr lang="en-US" sz="2400" dirty="0" err="1" smtClean="0"/>
              <a:t>thành</a:t>
            </a:r>
            <a:r>
              <a:rPr lang="en-US" sz="2400" dirty="0" smtClean="0"/>
              <a:t> </a:t>
            </a:r>
            <a:r>
              <a:rPr lang="en-US" sz="2400" dirty="0" err="1" smtClean="0"/>
              <a:t>nhiệm</a:t>
            </a:r>
            <a:r>
              <a:rPr lang="en-US" sz="2400" dirty="0" smtClean="0"/>
              <a:t> </a:t>
            </a:r>
            <a:r>
              <a:rPr lang="en-US" sz="2400" dirty="0" err="1" smtClean="0"/>
              <a:t>vụ</a:t>
            </a:r>
            <a:r>
              <a:rPr lang="en-US" sz="2400" dirty="0" smtClean="0"/>
              <a:t> </a:t>
            </a:r>
            <a:r>
              <a:rPr lang="en-US" sz="2400" dirty="0" err="1" smtClean="0"/>
              <a:t>của</a:t>
            </a:r>
            <a:r>
              <a:rPr lang="en-US" sz="2400" dirty="0" smtClean="0"/>
              <a:t> </a:t>
            </a:r>
            <a:r>
              <a:rPr lang="en-US" sz="2400" dirty="0" err="1" smtClean="0"/>
              <a:t>mình</a:t>
            </a:r>
            <a:endParaRPr lang="en-US" sz="2400" dirty="0"/>
          </a:p>
        </p:txBody>
      </p:sp>
      <p:sp>
        <p:nvSpPr>
          <p:cNvPr id="6" name="TextBox 5"/>
          <p:cNvSpPr txBox="1"/>
          <p:nvPr/>
        </p:nvSpPr>
        <p:spPr>
          <a:xfrm>
            <a:off x="839788" y="5603967"/>
            <a:ext cx="11086601" cy="830997"/>
          </a:xfrm>
          <a:prstGeom prst="rect">
            <a:avLst/>
          </a:prstGeom>
          <a:noFill/>
        </p:spPr>
        <p:txBody>
          <a:bodyPr wrap="square" rtlCol="0">
            <a:spAutoFit/>
          </a:bodyPr>
          <a:lstStyle/>
          <a:p>
            <a:pPr algn="just"/>
            <a:r>
              <a:rPr lang="en-US" sz="2400" dirty="0" err="1" smtClean="0"/>
              <a:t>Quy</a:t>
            </a:r>
            <a:r>
              <a:rPr lang="en-US" sz="2400" dirty="0" smtClean="0"/>
              <a:t> </a:t>
            </a:r>
            <a:r>
              <a:rPr lang="en-US" sz="2400" dirty="0" err="1" smtClean="0"/>
              <a:t>định</a:t>
            </a:r>
            <a:r>
              <a:rPr lang="en-US" sz="2400" dirty="0" smtClean="0"/>
              <a:t> </a:t>
            </a:r>
            <a:r>
              <a:rPr lang="en-US" sz="2400" dirty="0" err="1" smtClean="0"/>
              <a:t>về</a:t>
            </a:r>
            <a:r>
              <a:rPr lang="en-US" sz="2400" dirty="0" smtClean="0"/>
              <a:t> </a:t>
            </a:r>
            <a:r>
              <a:rPr lang="vi-VN" sz="2400" dirty="0" smtClean="0"/>
              <a:t>vị </a:t>
            </a:r>
            <a:r>
              <a:rPr lang="vi-VN" sz="2400" dirty="0"/>
              <a:t>thế nhà </a:t>
            </a:r>
            <a:r>
              <a:rPr lang="vi-VN" sz="2400" dirty="0" smtClean="0"/>
              <a:t>giáo</a:t>
            </a:r>
            <a:r>
              <a:rPr lang="en-US" sz="2400" dirty="0" smtClean="0"/>
              <a:t> </a:t>
            </a:r>
            <a:r>
              <a:rPr lang="en-US" sz="2400" dirty="0" err="1" smtClean="0"/>
              <a:t>phải</a:t>
            </a:r>
            <a:r>
              <a:rPr lang="en-US" sz="2400" dirty="0" smtClean="0"/>
              <a:t> </a:t>
            </a:r>
            <a:r>
              <a:rPr lang="en-US" sz="2400" dirty="0" err="1" smtClean="0"/>
              <a:t>nằm</a:t>
            </a:r>
            <a:r>
              <a:rPr lang="en-US" sz="2400" dirty="0" smtClean="0"/>
              <a:t> </a:t>
            </a:r>
            <a:r>
              <a:rPr lang="vi-VN" sz="2400" dirty="0" smtClean="0"/>
              <a:t> </a:t>
            </a:r>
            <a:r>
              <a:rPr lang="vi-VN" sz="2400" dirty="0"/>
              <a:t>trong mối tương quan với những nội dung khác trong QLNN về nhà giáo</a:t>
            </a:r>
            <a:endParaRPr lang="en-US" sz="2400" dirty="0"/>
          </a:p>
        </p:txBody>
      </p:sp>
      <p:sp>
        <p:nvSpPr>
          <p:cNvPr id="3" name="Slide Number Placeholder 2"/>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37884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26572"/>
            <a:ext cx="5796143" cy="809898"/>
          </a:xfrm>
        </p:spPr>
        <p:txBody>
          <a:bodyPr>
            <a:normAutofit fontScale="90000"/>
          </a:bodyPr>
          <a:lstStyle/>
          <a:p>
            <a:pPr algn="ctr"/>
            <a:r>
              <a:rPr lang="en-US" b="1" dirty="0" err="1" smtClean="0">
                <a:solidFill>
                  <a:srgbClr val="C00000"/>
                </a:solidFill>
              </a:rPr>
              <a:t>Tính</a:t>
            </a:r>
            <a:r>
              <a:rPr lang="en-US" b="1" dirty="0" smtClean="0">
                <a:solidFill>
                  <a:srgbClr val="C00000"/>
                </a:solidFill>
              </a:rPr>
              <a:t> </a:t>
            </a:r>
            <a:r>
              <a:rPr lang="en-US" b="1" dirty="0" err="1" smtClean="0">
                <a:solidFill>
                  <a:srgbClr val="C00000"/>
                </a:solidFill>
              </a:rPr>
              <a:t>chuyên</a:t>
            </a:r>
            <a:r>
              <a:rPr lang="en-US" b="1" dirty="0" smtClean="0">
                <a:solidFill>
                  <a:srgbClr val="C00000"/>
                </a:solidFill>
              </a:rPr>
              <a:t> </a:t>
            </a:r>
            <a:r>
              <a:rPr lang="en-US" b="1" dirty="0" err="1" smtClean="0">
                <a:solidFill>
                  <a:srgbClr val="C00000"/>
                </a:solidFill>
              </a:rPr>
              <a:t>nghiệp</a:t>
            </a:r>
            <a:r>
              <a:rPr lang="en-US" b="1" dirty="0" smtClean="0">
                <a:solidFill>
                  <a:srgbClr val="C00000"/>
                </a:solidFill>
              </a:rPr>
              <a:t> </a:t>
            </a:r>
            <a:br>
              <a:rPr lang="en-US" b="1" dirty="0" smtClean="0">
                <a:solidFill>
                  <a:srgbClr val="C00000"/>
                </a:solidFill>
              </a:rPr>
            </a:br>
            <a:r>
              <a:rPr lang="en-US" b="1" dirty="0" err="1" smtClean="0">
                <a:solidFill>
                  <a:srgbClr val="C00000"/>
                </a:solidFill>
              </a:rPr>
              <a:t>của</a:t>
            </a:r>
            <a:r>
              <a:rPr lang="en-US" b="1" dirty="0" smtClean="0">
                <a:solidFill>
                  <a:srgbClr val="C00000"/>
                </a:solidFill>
              </a:rPr>
              <a:t> </a:t>
            </a:r>
            <a:r>
              <a:rPr lang="en-US" b="1" dirty="0" err="1" smtClean="0">
                <a:solidFill>
                  <a:srgbClr val="C00000"/>
                </a:solidFill>
              </a:rPr>
              <a:t>nghề</a:t>
            </a:r>
            <a:r>
              <a:rPr lang="en-US" b="1" dirty="0" smtClean="0">
                <a:solidFill>
                  <a:srgbClr val="C00000"/>
                </a:solidFill>
              </a:rPr>
              <a:t> </a:t>
            </a:r>
            <a:r>
              <a:rPr lang="en-US" b="1" dirty="0" err="1" smtClean="0">
                <a:solidFill>
                  <a:srgbClr val="C00000"/>
                </a:solidFill>
              </a:rPr>
              <a:t>dạy</a:t>
            </a:r>
            <a:r>
              <a:rPr lang="en-US" b="1" dirty="0" smtClean="0">
                <a:solidFill>
                  <a:srgbClr val="C00000"/>
                </a:solidFill>
              </a:rPr>
              <a:t> </a:t>
            </a:r>
            <a:r>
              <a:rPr lang="en-US" b="1" dirty="0" err="1" smtClean="0">
                <a:solidFill>
                  <a:srgbClr val="C00000"/>
                </a:solidFill>
              </a:rPr>
              <a:t>học</a:t>
            </a:r>
            <a:endParaRPr lang="en-US" b="1" dirty="0">
              <a:solidFill>
                <a:srgbClr val="C00000"/>
              </a:solidFill>
            </a:endParaRPr>
          </a:p>
        </p:txBody>
      </p:sp>
      <p:pic>
        <p:nvPicPr>
          <p:cNvPr id="5" name="Content Placeholder 4" descr="S.I. No. 685/2016 - Medical &lt;strong&gt;Council&lt;/strong&gt; Rules in Respect of the Duties of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7634" y="1254034"/>
            <a:ext cx="4663440" cy="4715692"/>
          </a:xfrm>
        </p:spPr>
      </p:pic>
      <p:sp>
        <p:nvSpPr>
          <p:cNvPr id="4" name="Text Placeholder 3"/>
          <p:cNvSpPr>
            <a:spLocks noGrp="1"/>
          </p:cNvSpPr>
          <p:nvPr>
            <p:ph type="body" sz="half" idx="2"/>
          </p:nvPr>
        </p:nvSpPr>
        <p:spPr>
          <a:xfrm>
            <a:off x="261257" y="1136470"/>
            <a:ext cx="6662057" cy="5585005"/>
          </a:xfrm>
        </p:spPr>
        <p:txBody>
          <a:bodyPr>
            <a:normAutofit lnSpcReduction="10000"/>
          </a:bodyPr>
          <a:lstStyle/>
          <a:p>
            <a:pPr algn="just"/>
            <a:r>
              <a:rPr lang="en-US" sz="2400" dirty="0" err="1" smtClean="0"/>
              <a:t>Đây</a:t>
            </a:r>
            <a:r>
              <a:rPr lang="en-US" sz="2400" dirty="0" smtClean="0"/>
              <a:t> </a:t>
            </a:r>
            <a:r>
              <a:rPr lang="en-US" sz="2400" dirty="0" err="1" smtClean="0"/>
              <a:t>là</a:t>
            </a:r>
            <a:r>
              <a:rPr lang="en-US" sz="2400" dirty="0" smtClean="0"/>
              <a:t> </a:t>
            </a:r>
            <a:r>
              <a:rPr lang="en-US" sz="2400" dirty="0" err="1" smtClean="0"/>
              <a:t>một</a:t>
            </a:r>
            <a:r>
              <a:rPr lang="en-US" sz="2400" dirty="0" smtClean="0"/>
              <a:t> </a:t>
            </a:r>
            <a:r>
              <a:rPr lang="en-US" sz="2400" dirty="0" err="1" smtClean="0"/>
              <a:t>nội</a:t>
            </a:r>
            <a:r>
              <a:rPr lang="en-US" sz="2400" dirty="0" smtClean="0"/>
              <a:t> dung </a:t>
            </a:r>
            <a:r>
              <a:rPr lang="en-US" sz="2400" dirty="0" err="1" smtClean="0"/>
              <a:t>quan</a:t>
            </a:r>
            <a:r>
              <a:rPr lang="en-US" sz="2400" dirty="0" smtClean="0"/>
              <a:t> </a:t>
            </a:r>
            <a:r>
              <a:rPr lang="en-US" sz="2400" dirty="0" err="1" smtClean="0"/>
              <a:t>trọng</a:t>
            </a:r>
            <a:r>
              <a:rPr lang="en-US" sz="2400" dirty="0" smtClean="0"/>
              <a:t> </a:t>
            </a:r>
            <a:r>
              <a:rPr lang="en-US" sz="2400" dirty="0" err="1" smtClean="0"/>
              <a:t>trong</a:t>
            </a:r>
            <a:r>
              <a:rPr lang="en-US" sz="2400" dirty="0" smtClean="0"/>
              <a:t> QLNN </a:t>
            </a:r>
            <a:r>
              <a:rPr lang="en-US" sz="2400" dirty="0" err="1" smtClean="0"/>
              <a:t>về</a:t>
            </a:r>
            <a:r>
              <a:rPr lang="en-US" sz="2400" dirty="0" smtClean="0"/>
              <a:t> </a:t>
            </a:r>
            <a:r>
              <a:rPr lang="en-US" sz="2400" dirty="0" err="1" smtClean="0"/>
              <a:t>nhà</a:t>
            </a:r>
            <a:r>
              <a:rPr lang="en-US" sz="2400" dirty="0" smtClean="0"/>
              <a:t> </a:t>
            </a:r>
            <a:r>
              <a:rPr lang="en-US" sz="2400" dirty="0" err="1" smtClean="0"/>
              <a:t>giáo</a:t>
            </a:r>
            <a:r>
              <a:rPr lang="en-US" sz="2400" dirty="0" smtClean="0"/>
              <a:t> </a:t>
            </a:r>
            <a:r>
              <a:rPr lang="en-US" sz="2400" dirty="0" err="1" smtClean="0"/>
              <a:t>để</a:t>
            </a:r>
            <a:r>
              <a:rPr lang="en-US" sz="2400" dirty="0" smtClean="0"/>
              <a:t> </a:t>
            </a:r>
            <a:r>
              <a:rPr lang="en-US" sz="2400" dirty="0" err="1" smtClean="0"/>
              <a:t>khẳng</a:t>
            </a:r>
            <a:r>
              <a:rPr lang="en-US" sz="2400" dirty="0" smtClean="0"/>
              <a:t> </a:t>
            </a:r>
            <a:r>
              <a:rPr lang="en-US" sz="2400" dirty="0" err="1" smtClean="0"/>
              <a:t>định</a:t>
            </a:r>
            <a:r>
              <a:rPr lang="en-US" sz="2400" dirty="0" smtClean="0"/>
              <a:t> </a:t>
            </a:r>
            <a:r>
              <a:rPr lang="en-US" sz="2400" dirty="0" err="1" smtClean="0"/>
              <a:t>lao</a:t>
            </a:r>
            <a:r>
              <a:rPr lang="en-US" sz="2400" dirty="0" smtClean="0"/>
              <a:t> </a:t>
            </a:r>
            <a:r>
              <a:rPr lang="en-US" sz="2400" dirty="0" err="1" smtClean="0"/>
              <a:t>động</a:t>
            </a:r>
            <a:r>
              <a:rPr lang="en-US" sz="2400" dirty="0" smtClean="0"/>
              <a:t> </a:t>
            </a:r>
            <a:r>
              <a:rPr lang="en-US" sz="2400" dirty="0" err="1" smtClean="0"/>
              <a:t>đặc</a:t>
            </a:r>
            <a:r>
              <a:rPr lang="en-US" sz="2400" dirty="0" smtClean="0"/>
              <a:t> </a:t>
            </a:r>
            <a:r>
              <a:rPr lang="en-US" sz="2400" dirty="0" err="1" smtClean="0"/>
              <a:t>thù</a:t>
            </a:r>
            <a:r>
              <a:rPr lang="en-US" sz="2400" dirty="0" smtClean="0"/>
              <a:t> </a:t>
            </a:r>
            <a:r>
              <a:rPr lang="en-US" sz="2400" dirty="0" err="1" smtClean="0"/>
              <a:t>của</a:t>
            </a:r>
            <a:r>
              <a:rPr lang="en-US" sz="2400" dirty="0" smtClean="0"/>
              <a:t> </a:t>
            </a:r>
            <a:r>
              <a:rPr lang="en-US" sz="2400" dirty="0" err="1" smtClean="0"/>
              <a:t>nghề</a:t>
            </a:r>
            <a:r>
              <a:rPr lang="en-US" sz="2400" dirty="0" smtClean="0"/>
              <a:t> </a:t>
            </a:r>
            <a:r>
              <a:rPr lang="en-US" sz="2400" dirty="0" err="1" smtClean="0"/>
              <a:t>dạy</a:t>
            </a:r>
            <a:r>
              <a:rPr lang="en-US" sz="2400" dirty="0" smtClean="0"/>
              <a:t> </a:t>
            </a:r>
            <a:r>
              <a:rPr lang="en-US" sz="2400" dirty="0" err="1" smtClean="0"/>
              <a:t>học</a:t>
            </a:r>
            <a:r>
              <a:rPr lang="en-US" sz="2400" dirty="0"/>
              <a:t>. </a:t>
            </a:r>
            <a:r>
              <a:rPr lang="en-US" sz="2400" dirty="0" err="1" smtClean="0"/>
              <a:t>Nội</a:t>
            </a:r>
            <a:r>
              <a:rPr lang="en-US" sz="2400" dirty="0" smtClean="0"/>
              <a:t> dung </a:t>
            </a:r>
            <a:r>
              <a:rPr lang="en-US" sz="2400" dirty="0" err="1" smtClean="0"/>
              <a:t>này</a:t>
            </a:r>
            <a:r>
              <a:rPr lang="en-US" sz="2400" dirty="0" smtClean="0"/>
              <a:t> </a:t>
            </a:r>
            <a:r>
              <a:rPr lang="en-US" sz="2400" dirty="0" err="1" smtClean="0"/>
              <a:t>được</a:t>
            </a:r>
            <a:r>
              <a:rPr lang="en-US" sz="2400" dirty="0" smtClean="0"/>
              <a:t> </a:t>
            </a:r>
            <a:r>
              <a:rPr lang="en-US" sz="2400" dirty="0" err="1" smtClean="0"/>
              <a:t>cụ</a:t>
            </a:r>
            <a:r>
              <a:rPr lang="en-US" sz="2400" dirty="0" smtClean="0"/>
              <a:t> </a:t>
            </a:r>
            <a:r>
              <a:rPr lang="en-US" sz="2400" dirty="0" err="1"/>
              <a:t>thể</a:t>
            </a:r>
            <a:r>
              <a:rPr lang="en-US" sz="2400" dirty="0"/>
              <a:t> </a:t>
            </a:r>
            <a:r>
              <a:rPr lang="en-US" sz="2400" dirty="0" err="1"/>
              <a:t>hóa</a:t>
            </a:r>
            <a:r>
              <a:rPr lang="en-US" sz="2400" dirty="0"/>
              <a:t> </a:t>
            </a:r>
            <a:r>
              <a:rPr lang="en-US" sz="2400" dirty="0" err="1"/>
              <a:t>thành</a:t>
            </a:r>
            <a:r>
              <a:rPr lang="en-US" sz="2400" dirty="0"/>
              <a:t> </a:t>
            </a:r>
            <a:r>
              <a:rPr lang="en-US" sz="2400" dirty="0" err="1"/>
              <a:t>nhiều</a:t>
            </a:r>
            <a:r>
              <a:rPr lang="en-US" sz="2400" dirty="0"/>
              <a:t> </a:t>
            </a:r>
            <a:r>
              <a:rPr lang="en-US" sz="2400" dirty="0" err="1"/>
              <a:t>quy</a:t>
            </a:r>
            <a:r>
              <a:rPr lang="en-US" sz="2400" dirty="0"/>
              <a:t> </a:t>
            </a:r>
            <a:r>
              <a:rPr lang="en-US" sz="2400" dirty="0" err="1"/>
              <a:t>định</a:t>
            </a:r>
            <a:r>
              <a:rPr lang="en-US" sz="2400" dirty="0"/>
              <a:t> </a:t>
            </a:r>
            <a:r>
              <a:rPr lang="en-US" sz="2400" dirty="0" err="1"/>
              <a:t>pháp</a:t>
            </a:r>
            <a:r>
              <a:rPr lang="en-US" sz="2400" dirty="0"/>
              <a:t> </a:t>
            </a:r>
            <a:r>
              <a:rPr lang="en-US" sz="2400" dirty="0" err="1"/>
              <a:t>luật</a:t>
            </a:r>
            <a:r>
              <a:rPr lang="en-US" sz="2400" dirty="0"/>
              <a:t> </a:t>
            </a:r>
            <a:r>
              <a:rPr lang="en-US" sz="2400" dirty="0" err="1"/>
              <a:t>khác</a:t>
            </a:r>
            <a:r>
              <a:rPr lang="en-US" sz="2400" dirty="0"/>
              <a:t> </a:t>
            </a:r>
            <a:r>
              <a:rPr lang="en-US" sz="2400" dirty="0" err="1"/>
              <a:t>nhau</a:t>
            </a:r>
            <a:r>
              <a:rPr lang="en-US" sz="2400" dirty="0"/>
              <a:t> </a:t>
            </a:r>
            <a:r>
              <a:rPr lang="en-US" sz="2400" dirty="0" err="1"/>
              <a:t>tùy</a:t>
            </a:r>
            <a:r>
              <a:rPr lang="en-US" sz="2400" dirty="0"/>
              <a:t> </a:t>
            </a:r>
            <a:r>
              <a:rPr lang="en-US" sz="2400" dirty="0" err="1"/>
              <a:t>theo</a:t>
            </a:r>
            <a:r>
              <a:rPr lang="en-US" sz="2400" dirty="0"/>
              <a:t> </a:t>
            </a:r>
            <a:r>
              <a:rPr lang="en-US" sz="2400" dirty="0" err="1"/>
              <a:t>cách</a:t>
            </a:r>
            <a:r>
              <a:rPr lang="en-US" sz="2400" dirty="0"/>
              <a:t> </a:t>
            </a:r>
            <a:r>
              <a:rPr lang="en-US" sz="2400" dirty="0" err="1"/>
              <a:t>tiếp</a:t>
            </a:r>
            <a:r>
              <a:rPr lang="en-US" sz="2400" dirty="0"/>
              <a:t> </a:t>
            </a:r>
            <a:r>
              <a:rPr lang="en-US" sz="2400" dirty="0" err="1"/>
              <a:t>cận</a:t>
            </a:r>
            <a:r>
              <a:rPr lang="en-US" sz="2400" dirty="0"/>
              <a:t> </a:t>
            </a:r>
            <a:r>
              <a:rPr lang="en-US" sz="2400" dirty="0" err="1"/>
              <a:t>của</a:t>
            </a:r>
            <a:r>
              <a:rPr lang="en-US" sz="2400" dirty="0"/>
              <a:t> </a:t>
            </a:r>
            <a:r>
              <a:rPr lang="en-US" sz="2400" dirty="0" err="1"/>
              <a:t>từng</a:t>
            </a:r>
            <a:r>
              <a:rPr lang="en-US" sz="2400" dirty="0"/>
              <a:t> </a:t>
            </a:r>
            <a:r>
              <a:rPr lang="en-US" sz="2400" dirty="0" err="1"/>
              <a:t>quốc</a:t>
            </a:r>
            <a:r>
              <a:rPr lang="en-US" sz="2400" dirty="0"/>
              <a:t> </a:t>
            </a:r>
            <a:r>
              <a:rPr lang="en-US" sz="2400" dirty="0" err="1" smtClean="0"/>
              <a:t>gia</a:t>
            </a:r>
            <a:r>
              <a:rPr lang="en-US" sz="2400" dirty="0" smtClean="0"/>
              <a:t>:</a:t>
            </a:r>
          </a:p>
          <a:p>
            <a:pPr marL="342900" indent="-342900" algn="just">
              <a:buClr>
                <a:srgbClr val="C00000"/>
              </a:buClr>
              <a:buFont typeface="Wingdings" panose="05000000000000000000" pitchFamily="2" charset="2"/>
              <a:buChar char="v"/>
            </a:pPr>
            <a:r>
              <a:rPr lang="en-US" sz="2400" dirty="0"/>
              <a:t>Ireland ban </a:t>
            </a:r>
            <a:r>
              <a:rPr lang="en-US" sz="2400" dirty="0" err="1"/>
              <a:t>hành</a:t>
            </a:r>
            <a:r>
              <a:rPr lang="en-US" sz="2400" dirty="0"/>
              <a:t> </a:t>
            </a:r>
            <a:r>
              <a:rPr lang="en-US" sz="2400" dirty="0" err="1"/>
              <a:t>Luật</a:t>
            </a:r>
            <a:r>
              <a:rPr lang="en-US" sz="2400" dirty="0"/>
              <a:t> </a:t>
            </a:r>
            <a:r>
              <a:rPr lang="en-US" sz="2400" dirty="0" err="1"/>
              <a:t>Hội</a:t>
            </a:r>
            <a:r>
              <a:rPr lang="en-US" sz="2400" dirty="0"/>
              <a:t> </a:t>
            </a:r>
            <a:r>
              <a:rPr lang="en-US" sz="2400" dirty="0" err="1"/>
              <a:t>đồng</a:t>
            </a:r>
            <a:r>
              <a:rPr lang="en-US" sz="2400" dirty="0"/>
              <a:t> </a:t>
            </a:r>
            <a:r>
              <a:rPr lang="en-US" sz="2400" dirty="0" err="1"/>
              <a:t>dạy</a:t>
            </a:r>
            <a:r>
              <a:rPr lang="en-US" sz="2400" dirty="0"/>
              <a:t> </a:t>
            </a:r>
            <a:r>
              <a:rPr lang="en-US" sz="2400" dirty="0" err="1"/>
              <a:t>học</a:t>
            </a:r>
            <a:r>
              <a:rPr lang="en-US" sz="2400" dirty="0"/>
              <a:t> (Teaching Council Act 2001</a:t>
            </a:r>
            <a:r>
              <a:rPr lang="en-US" sz="2400" dirty="0" smtClean="0"/>
              <a:t>);</a:t>
            </a:r>
          </a:p>
          <a:p>
            <a:pPr marL="342900" indent="-342900" algn="just">
              <a:buClr>
                <a:srgbClr val="C00000"/>
              </a:buClr>
              <a:buFont typeface="Wingdings" panose="05000000000000000000" pitchFamily="2" charset="2"/>
              <a:buChar char="v"/>
            </a:pPr>
            <a:r>
              <a:rPr lang="en-US" sz="2400" dirty="0" err="1"/>
              <a:t>Thái</a:t>
            </a:r>
            <a:r>
              <a:rPr lang="en-US" sz="2400" dirty="0"/>
              <a:t> Lan ban </a:t>
            </a:r>
            <a:r>
              <a:rPr lang="en-US" sz="2400" dirty="0" err="1"/>
              <a:t>hành</a:t>
            </a:r>
            <a:r>
              <a:rPr lang="en-US" sz="2400" dirty="0"/>
              <a:t> </a:t>
            </a:r>
            <a:r>
              <a:rPr lang="en-US" sz="2400" dirty="0" err="1"/>
              <a:t>Luật</a:t>
            </a:r>
            <a:r>
              <a:rPr lang="en-US" sz="2400" dirty="0"/>
              <a:t> </a:t>
            </a:r>
            <a:r>
              <a:rPr lang="en-US" sz="2400" dirty="0" err="1"/>
              <a:t>Hội</a:t>
            </a:r>
            <a:r>
              <a:rPr lang="en-US" sz="2400" dirty="0"/>
              <a:t> </a:t>
            </a:r>
            <a:r>
              <a:rPr lang="en-US" sz="2400" dirty="0" err="1"/>
              <a:t>đồng</a:t>
            </a:r>
            <a:r>
              <a:rPr lang="en-US" sz="2400" dirty="0"/>
              <a:t> </a:t>
            </a:r>
            <a:r>
              <a:rPr lang="en-US" sz="2400" dirty="0" err="1"/>
              <a:t>nhà</a:t>
            </a:r>
            <a:r>
              <a:rPr lang="en-US" sz="2400" dirty="0"/>
              <a:t> </a:t>
            </a:r>
            <a:r>
              <a:rPr lang="en-US" sz="2400" dirty="0" err="1"/>
              <a:t>giáo</a:t>
            </a:r>
            <a:r>
              <a:rPr lang="en-US" sz="2400" dirty="0"/>
              <a:t> </a:t>
            </a:r>
            <a:r>
              <a:rPr lang="en-US" sz="2400" dirty="0" err="1"/>
              <a:t>và</a:t>
            </a:r>
            <a:r>
              <a:rPr lang="en-US" sz="2400" dirty="0"/>
              <a:t> </a:t>
            </a:r>
            <a:r>
              <a:rPr lang="en-US" sz="2400" dirty="0" err="1"/>
              <a:t>nhân</a:t>
            </a:r>
            <a:r>
              <a:rPr lang="en-US" sz="2400" dirty="0"/>
              <a:t> </a:t>
            </a:r>
            <a:r>
              <a:rPr lang="en-US" sz="2400" dirty="0" err="1"/>
              <a:t>sự</a:t>
            </a:r>
            <a:r>
              <a:rPr lang="en-US" sz="2400" dirty="0"/>
              <a:t> </a:t>
            </a:r>
            <a:r>
              <a:rPr lang="en-US" sz="2400" dirty="0" err="1"/>
              <a:t>giáo</a:t>
            </a:r>
            <a:r>
              <a:rPr lang="en-US" sz="2400" dirty="0"/>
              <a:t> </a:t>
            </a:r>
            <a:r>
              <a:rPr lang="en-US" sz="2400" dirty="0" err="1"/>
              <a:t>dục</a:t>
            </a:r>
            <a:r>
              <a:rPr lang="en-US" sz="2400" dirty="0"/>
              <a:t> (The teachers and educational personnel council act 2003</a:t>
            </a:r>
            <a:r>
              <a:rPr lang="en-US" sz="2400" dirty="0" smtClean="0"/>
              <a:t>);</a:t>
            </a:r>
          </a:p>
          <a:p>
            <a:pPr marL="342900" indent="-342900" algn="just">
              <a:buClr>
                <a:srgbClr val="C00000"/>
              </a:buClr>
              <a:buFont typeface="Wingdings" panose="05000000000000000000" pitchFamily="2" charset="2"/>
              <a:buChar char="v"/>
            </a:pPr>
            <a:r>
              <a:rPr lang="en-US" sz="2400" dirty="0"/>
              <a:t>Bang </a:t>
            </a:r>
            <a:r>
              <a:rPr lang="en-US" sz="2400" dirty="0" err="1"/>
              <a:t>Tây</a:t>
            </a:r>
            <a:r>
              <a:rPr lang="en-US" sz="2400" dirty="0"/>
              <a:t> </a:t>
            </a:r>
            <a:r>
              <a:rPr lang="en-US" sz="2400" dirty="0" err="1"/>
              <a:t>Úc</a:t>
            </a:r>
            <a:r>
              <a:rPr lang="en-US" sz="2400" dirty="0"/>
              <a:t> ban </a:t>
            </a:r>
            <a:r>
              <a:rPr lang="en-US" sz="2400" dirty="0" err="1"/>
              <a:t>hành</a:t>
            </a:r>
            <a:r>
              <a:rPr lang="en-US" sz="2400" dirty="0"/>
              <a:t> </a:t>
            </a:r>
            <a:r>
              <a:rPr lang="en-US" sz="2400" dirty="0" err="1"/>
              <a:t>Luật</a:t>
            </a:r>
            <a:r>
              <a:rPr lang="en-US" sz="2400" dirty="0"/>
              <a:t> </a:t>
            </a:r>
            <a:r>
              <a:rPr lang="en-US" sz="2400" dirty="0" err="1"/>
              <a:t>đăng</a:t>
            </a:r>
            <a:r>
              <a:rPr lang="en-US" sz="2400" dirty="0"/>
              <a:t> </a:t>
            </a:r>
            <a:r>
              <a:rPr lang="en-US" sz="2400" dirty="0" err="1"/>
              <a:t>ký</a:t>
            </a:r>
            <a:r>
              <a:rPr lang="en-US" sz="2400" dirty="0"/>
              <a:t> </a:t>
            </a:r>
            <a:r>
              <a:rPr lang="en-US" sz="2400" dirty="0" err="1"/>
              <a:t>giáo</a:t>
            </a:r>
            <a:r>
              <a:rPr lang="en-US" sz="2400" dirty="0"/>
              <a:t> </a:t>
            </a:r>
            <a:r>
              <a:rPr lang="en-US" sz="2400" dirty="0" err="1"/>
              <a:t>viên</a:t>
            </a:r>
            <a:r>
              <a:rPr lang="en-US" sz="2400" dirty="0"/>
              <a:t> (Teacher Registration Act 2012</a:t>
            </a:r>
            <a:r>
              <a:rPr lang="en-US" sz="2400" dirty="0" smtClean="0"/>
              <a:t>);</a:t>
            </a:r>
          </a:p>
          <a:p>
            <a:pPr marL="342900" indent="-342900" algn="just">
              <a:buClr>
                <a:srgbClr val="C00000"/>
              </a:buClr>
              <a:buFont typeface="Wingdings" panose="05000000000000000000" pitchFamily="2" charset="2"/>
              <a:buChar char="v"/>
            </a:pPr>
            <a:r>
              <a:rPr lang="en-US" sz="2400" dirty="0"/>
              <a:t>Philippines ban </a:t>
            </a:r>
            <a:r>
              <a:rPr lang="en-US" sz="2400" dirty="0" err="1"/>
              <a:t>hành</a:t>
            </a:r>
            <a:r>
              <a:rPr lang="en-US" sz="2400" dirty="0"/>
              <a:t> </a:t>
            </a:r>
            <a:r>
              <a:rPr lang="en-US" sz="2400" dirty="0" err="1"/>
              <a:t>Luật</a:t>
            </a:r>
            <a:r>
              <a:rPr lang="en-US" sz="2400" dirty="0"/>
              <a:t> </a:t>
            </a:r>
            <a:r>
              <a:rPr lang="en-US" sz="2400" dirty="0" err="1"/>
              <a:t>Chuyên</a:t>
            </a:r>
            <a:r>
              <a:rPr lang="en-US" sz="2400" dirty="0"/>
              <a:t> </a:t>
            </a:r>
            <a:r>
              <a:rPr lang="en-US" sz="2400" dirty="0" err="1"/>
              <a:t>nghiệp</a:t>
            </a:r>
            <a:r>
              <a:rPr lang="en-US" sz="2400" dirty="0"/>
              <a:t> </a:t>
            </a:r>
            <a:r>
              <a:rPr lang="en-US" sz="2400" dirty="0" err="1"/>
              <a:t>hóa</a:t>
            </a:r>
            <a:r>
              <a:rPr lang="en-US" sz="2400" dirty="0"/>
              <a:t> </a:t>
            </a:r>
            <a:r>
              <a:rPr lang="en-US" sz="2400" dirty="0" err="1"/>
              <a:t>nhà</a:t>
            </a:r>
            <a:r>
              <a:rPr lang="en-US" sz="2400" dirty="0"/>
              <a:t> </a:t>
            </a:r>
            <a:r>
              <a:rPr lang="en-US" sz="2400" dirty="0" err="1"/>
              <a:t>giáo</a:t>
            </a:r>
            <a:r>
              <a:rPr lang="en-US" sz="2400" dirty="0"/>
              <a:t> (Philippine Teachers Professionalization Act of 1994</a:t>
            </a:r>
            <a:r>
              <a:rPr lang="en-US" sz="2400" dirty="0" smtClean="0"/>
              <a:t>)</a:t>
            </a:r>
          </a:p>
          <a:p>
            <a:pPr marL="342900" indent="-342900" algn="just">
              <a:buClr>
                <a:srgbClr val="C00000"/>
              </a:buClr>
              <a:buFont typeface="Wingdings" panose="05000000000000000000" pitchFamily="2" charset="2"/>
              <a:buChar char="v"/>
            </a:pPr>
            <a:r>
              <a:rPr lang="en-US" sz="2400" dirty="0" smtClean="0"/>
              <a:t>…. </a:t>
            </a:r>
            <a:endParaRPr lang="en-US" sz="2400" dirty="0"/>
          </a:p>
        </p:txBody>
      </p:sp>
      <p:sp>
        <p:nvSpPr>
          <p:cNvPr id="3" name="Slide Number Placeholder 2"/>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251898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809206" cy="731520"/>
          </a:xfrm>
        </p:spPr>
        <p:txBody>
          <a:bodyPr/>
          <a:lstStyle/>
          <a:p>
            <a:pPr algn="ctr"/>
            <a:r>
              <a:rPr lang="en-US" b="1" dirty="0" err="1" smtClean="0">
                <a:solidFill>
                  <a:srgbClr val="C00000"/>
                </a:solidFill>
              </a:rPr>
              <a:t>Đào</a:t>
            </a:r>
            <a:r>
              <a:rPr lang="en-US" b="1" dirty="0" smtClean="0">
                <a:solidFill>
                  <a:srgbClr val="C00000"/>
                </a:solidFill>
              </a:rPr>
              <a:t> </a:t>
            </a:r>
            <a:r>
              <a:rPr lang="en-US" b="1" dirty="0" err="1" smtClean="0">
                <a:solidFill>
                  <a:srgbClr val="C00000"/>
                </a:solidFill>
              </a:rPr>
              <a:t>tạo</a:t>
            </a:r>
            <a:r>
              <a:rPr lang="en-US" b="1" dirty="0" smtClean="0">
                <a:solidFill>
                  <a:srgbClr val="C00000"/>
                </a:solidFill>
              </a:rPr>
              <a:t> </a:t>
            </a:r>
            <a:r>
              <a:rPr lang="en-US" b="1" dirty="0" err="1" smtClean="0">
                <a:solidFill>
                  <a:srgbClr val="C00000"/>
                </a:solidFill>
              </a:rPr>
              <a:t>nhà</a:t>
            </a:r>
            <a:r>
              <a:rPr lang="en-US" b="1" dirty="0" smtClean="0">
                <a:solidFill>
                  <a:srgbClr val="C00000"/>
                </a:solidFill>
              </a:rPr>
              <a:t> </a:t>
            </a:r>
            <a:r>
              <a:rPr lang="en-US" b="1" dirty="0" err="1" smtClean="0">
                <a:solidFill>
                  <a:srgbClr val="C00000"/>
                </a:solidFill>
              </a:rPr>
              <a:t>giáo</a:t>
            </a:r>
            <a:endParaRPr lang="en-US" b="1" dirty="0">
              <a:solidFill>
                <a:srgbClr val="C00000"/>
              </a:solidFill>
            </a:endParaRPr>
          </a:p>
        </p:txBody>
      </p:sp>
      <p:pic>
        <p:nvPicPr>
          <p:cNvPr id="5" name="Content Placeholder 4" descr="Ngày &quot;tết thầy&quot;- ngẫm về vai trò của người thầy xưa và nay - &lt;strong&gt;Giáo&lt;/strong&gt; dục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2599" y="457200"/>
            <a:ext cx="4884783" cy="1998617"/>
          </a:xfrm>
        </p:spPr>
      </p:pic>
      <p:sp>
        <p:nvSpPr>
          <p:cNvPr id="4" name="Text Placeholder 3"/>
          <p:cNvSpPr>
            <a:spLocks noGrp="1"/>
          </p:cNvSpPr>
          <p:nvPr>
            <p:ph type="body" sz="half" idx="2"/>
          </p:nvPr>
        </p:nvSpPr>
        <p:spPr>
          <a:xfrm>
            <a:off x="522514" y="1319349"/>
            <a:ext cx="6126480" cy="4549639"/>
          </a:xfrm>
        </p:spPr>
        <p:txBody>
          <a:bodyPr>
            <a:normAutofit/>
          </a:bodyPr>
          <a:lstStyle/>
          <a:p>
            <a:pPr algn="just"/>
            <a:r>
              <a:rPr lang="en-US" sz="2400" dirty="0" err="1" smtClean="0"/>
              <a:t>Các</a:t>
            </a:r>
            <a:r>
              <a:rPr lang="en-US" sz="2400" dirty="0" smtClean="0"/>
              <a:t> </a:t>
            </a:r>
            <a:r>
              <a:rPr lang="en-US" sz="2400" dirty="0" err="1" smtClean="0"/>
              <a:t>quy</a:t>
            </a:r>
            <a:r>
              <a:rPr lang="en-US" sz="2400" dirty="0" smtClean="0"/>
              <a:t> </a:t>
            </a:r>
            <a:r>
              <a:rPr lang="en-US" sz="2400" dirty="0" err="1" smtClean="0"/>
              <a:t>định</a:t>
            </a:r>
            <a:r>
              <a:rPr lang="en-US" sz="2400" dirty="0" smtClean="0"/>
              <a:t> </a:t>
            </a:r>
            <a:r>
              <a:rPr lang="en-US" sz="2400" dirty="0" err="1" smtClean="0"/>
              <a:t>về</a:t>
            </a:r>
            <a:r>
              <a:rPr lang="en-US" sz="2400" dirty="0" smtClean="0"/>
              <a:t> </a:t>
            </a:r>
            <a:r>
              <a:rPr lang="en-US" sz="2400" dirty="0" err="1" smtClean="0"/>
              <a:t>đào</a:t>
            </a:r>
            <a:r>
              <a:rPr lang="en-US" sz="2400" dirty="0" smtClean="0"/>
              <a:t> </a:t>
            </a:r>
            <a:r>
              <a:rPr lang="en-US" sz="2400" dirty="0" err="1" smtClean="0"/>
              <a:t>tạo</a:t>
            </a:r>
            <a:r>
              <a:rPr lang="en-US" sz="2400" dirty="0" smtClean="0"/>
              <a:t> </a:t>
            </a:r>
            <a:r>
              <a:rPr lang="en-US" sz="2400" dirty="0" err="1" smtClean="0"/>
              <a:t>nhà</a:t>
            </a:r>
            <a:r>
              <a:rPr lang="en-US" sz="2400" dirty="0" smtClean="0"/>
              <a:t> </a:t>
            </a:r>
            <a:r>
              <a:rPr lang="en-US" sz="2400" dirty="0" err="1" smtClean="0"/>
              <a:t>giáo</a:t>
            </a:r>
            <a:r>
              <a:rPr lang="en-US" sz="2400" dirty="0" smtClean="0"/>
              <a:t> </a:t>
            </a:r>
            <a:r>
              <a:rPr lang="en-US" sz="2400" dirty="0" err="1" smtClean="0"/>
              <a:t>trong</a:t>
            </a:r>
            <a:r>
              <a:rPr lang="en-US" sz="2400" dirty="0" smtClean="0"/>
              <a:t> </a:t>
            </a:r>
            <a:r>
              <a:rPr lang="en-US" sz="2400" dirty="0" err="1" smtClean="0"/>
              <a:t>tiếp</a:t>
            </a:r>
            <a:r>
              <a:rPr lang="en-US" sz="2400" dirty="0" smtClean="0"/>
              <a:t> </a:t>
            </a:r>
            <a:r>
              <a:rPr lang="en-US" sz="2400" dirty="0" err="1" smtClean="0"/>
              <a:t>cận</a:t>
            </a:r>
            <a:r>
              <a:rPr lang="en-US" sz="2400" dirty="0" smtClean="0"/>
              <a:t> </a:t>
            </a:r>
            <a:r>
              <a:rPr lang="en-US" sz="2400" dirty="0" err="1" smtClean="0"/>
              <a:t>nguồn</a:t>
            </a:r>
            <a:r>
              <a:rPr lang="en-US" sz="2400" dirty="0" smtClean="0"/>
              <a:t> </a:t>
            </a:r>
            <a:r>
              <a:rPr lang="en-US" sz="2400" dirty="0" err="1" smtClean="0"/>
              <a:t>nhân</a:t>
            </a:r>
            <a:r>
              <a:rPr lang="en-US" sz="2400" dirty="0" smtClean="0"/>
              <a:t> </a:t>
            </a:r>
            <a:r>
              <a:rPr lang="en-US" sz="2400" dirty="0" err="1" smtClean="0"/>
              <a:t>lực</a:t>
            </a:r>
            <a:r>
              <a:rPr lang="en-US" sz="2400" dirty="0" smtClean="0"/>
              <a:t> </a:t>
            </a:r>
            <a:r>
              <a:rPr lang="en-US" sz="2400" dirty="0" err="1" smtClean="0"/>
              <a:t>phải</a:t>
            </a:r>
            <a:r>
              <a:rPr lang="en-US" sz="2400" dirty="0" smtClean="0"/>
              <a:t> </a:t>
            </a:r>
            <a:r>
              <a:rPr lang="en-US" sz="2400" dirty="0" err="1" smtClean="0"/>
              <a:t>thể</a:t>
            </a:r>
            <a:r>
              <a:rPr lang="en-US" sz="2400" dirty="0" smtClean="0"/>
              <a:t> </a:t>
            </a:r>
            <a:r>
              <a:rPr lang="en-US" sz="2400" dirty="0" err="1" smtClean="0"/>
              <a:t>hiện</a:t>
            </a:r>
            <a:r>
              <a:rPr lang="en-US" sz="2400" dirty="0" smtClean="0"/>
              <a:t> </a:t>
            </a:r>
            <a:r>
              <a:rPr lang="en-US" sz="2400" dirty="0" err="1" smtClean="0"/>
              <a:t>quan</a:t>
            </a:r>
            <a:r>
              <a:rPr lang="en-US" sz="2400" dirty="0" smtClean="0"/>
              <a:t> </a:t>
            </a:r>
            <a:r>
              <a:rPr lang="en-US" sz="2400" dirty="0" err="1" smtClean="0"/>
              <a:t>điểm</a:t>
            </a:r>
            <a:r>
              <a:rPr lang="en-US" sz="2400" dirty="0" smtClean="0"/>
              <a:t> </a:t>
            </a:r>
            <a:r>
              <a:rPr lang="en-US" sz="2400" dirty="0" err="1" smtClean="0"/>
              <a:t>đâò</a:t>
            </a:r>
            <a:r>
              <a:rPr lang="en-US" sz="2400" dirty="0" smtClean="0"/>
              <a:t> </a:t>
            </a:r>
            <a:r>
              <a:rPr lang="en-US" sz="2400" dirty="0" err="1" smtClean="0"/>
              <a:t>tạo</a:t>
            </a:r>
            <a:r>
              <a:rPr lang="en-US" sz="2400" dirty="0" smtClean="0"/>
              <a:t> </a:t>
            </a:r>
            <a:r>
              <a:rPr lang="en-US" sz="2400" dirty="0" err="1" smtClean="0"/>
              <a:t>nhà</a:t>
            </a:r>
            <a:r>
              <a:rPr lang="en-US" sz="2400" dirty="0" smtClean="0"/>
              <a:t> </a:t>
            </a:r>
            <a:r>
              <a:rPr lang="en-US" sz="2400" dirty="0" err="1" smtClean="0"/>
              <a:t>giáo</a:t>
            </a:r>
            <a:r>
              <a:rPr lang="en-US" sz="2400" dirty="0" smtClean="0"/>
              <a:t> </a:t>
            </a:r>
            <a:r>
              <a:rPr lang="en-US" sz="2400" dirty="0" err="1" smtClean="0"/>
              <a:t>là</a:t>
            </a:r>
            <a:r>
              <a:rPr lang="en-US" sz="2400" dirty="0" smtClean="0"/>
              <a:t> </a:t>
            </a:r>
            <a:r>
              <a:rPr lang="en-US" sz="2400" dirty="0" err="1" smtClean="0"/>
              <a:t>sự</a:t>
            </a:r>
            <a:r>
              <a:rPr lang="en-US" sz="2400" dirty="0" smtClean="0"/>
              <a:t> </a:t>
            </a:r>
            <a:r>
              <a:rPr lang="en-US" sz="2400" dirty="0" err="1" smtClean="0"/>
              <a:t>đầu</a:t>
            </a:r>
            <a:r>
              <a:rPr lang="en-US" sz="2400" dirty="0" smtClean="0"/>
              <a:t> </a:t>
            </a:r>
            <a:r>
              <a:rPr lang="en-US" sz="2400" dirty="0" err="1" smtClean="0"/>
              <a:t>tư</a:t>
            </a:r>
            <a:r>
              <a:rPr lang="en-US" sz="2400" dirty="0" smtClean="0"/>
              <a:t> </a:t>
            </a:r>
            <a:r>
              <a:rPr lang="en-US" sz="2400" dirty="0" err="1" smtClean="0"/>
              <a:t>cho</a:t>
            </a:r>
            <a:r>
              <a:rPr lang="en-US" sz="2400" dirty="0" smtClean="0"/>
              <a:t> </a:t>
            </a:r>
            <a:r>
              <a:rPr lang="en-US" sz="2400" dirty="0" err="1" smtClean="0"/>
              <a:t>phát</a:t>
            </a:r>
            <a:r>
              <a:rPr lang="en-US" sz="2400" dirty="0" smtClean="0"/>
              <a:t> </a:t>
            </a:r>
            <a:r>
              <a:rPr lang="en-US" sz="2400" dirty="0" err="1" smtClean="0"/>
              <a:t>triển</a:t>
            </a:r>
            <a:r>
              <a:rPr lang="en-US" sz="2400" dirty="0" smtClean="0"/>
              <a:t>., </a:t>
            </a:r>
            <a:r>
              <a:rPr lang="en-US" sz="2400" dirty="0" err="1" smtClean="0"/>
              <a:t>nhất</a:t>
            </a:r>
            <a:r>
              <a:rPr lang="en-US" sz="2400" dirty="0" smtClean="0"/>
              <a:t> </a:t>
            </a:r>
            <a:r>
              <a:rPr lang="en-US" sz="2400" dirty="0" err="1" smtClean="0"/>
              <a:t>quán</a:t>
            </a:r>
            <a:r>
              <a:rPr lang="en-US" sz="2400" dirty="0" smtClean="0"/>
              <a:t> </a:t>
            </a:r>
            <a:r>
              <a:rPr lang="en-US" sz="2400" dirty="0" err="1" smtClean="0"/>
              <a:t>với</a:t>
            </a:r>
            <a:r>
              <a:rPr lang="en-US" sz="2400" dirty="0" smtClean="0"/>
              <a:t> </a:t>
            </a:r>
            <a:r>
              <a:rPr lang="en-US" sz="2400" dirty="0" err="1" smtClean="0"/>
              <a:t>vị</a:t>
            </a:r>
            <a:r>
              <a:rPr lang="en-US" sz="2400" dirty="0" smtClean="0"/>
              <a:t> </a:t>
            </a:r>
            <a:r>
              <a:rPr lang="en-US" sz="2400" dirty="0" err="1" smtClean="0"/>
              <a:t>thế</a:t>
            </a:r>
            <a:r>
              <a:rPr lang="en-US" sz="2400" dirty="0" smtClean="0"/>
              <a:t> </a:t>
            </a:r>
            <a:r>
              <a:rPr lang="en-US" sz="2400" dirty="0" err="1" smtClean="0"/>
              <a:t>nhà</a:t>
            </a:r>
            <a:r>
              <a:rPr lang="en-US" sz="2400" dirty="0" smtClean="0"/>
              <a:t> </a:t>
            </a:r>
            <a:r>
              <a:rPr lang="en-US" sz="2400" dirty="0" err="1" smtClean="0"/>
              <a:t>giáo</a:t>
            </a:r>
            <a:r>
              <a:rPr lang="en-US" sz="2400" dirty="0" smtClean="0"/>
              <a:t> </a:t>
            </a:r>
            <a:r>
              <a:rPr lang="en-US" sz="2400" dirty="0" err="1" smtClean="0"/>
              <a:t>và</a:t>
            </a:r>
            <a:r>
              <a:rPr lang="en-US" sz="2400" dirty="0" smtClean="0"/>
              <a:t> </a:t>
            </a:r>
            <a:r>
              <a:rPr lang="en-US" sz="2400" dirty="0" err="1" smtClean="0"/>
              <a:t>tính</a:t>
            </a:r>
            <a:r>
              <a:rPr lang="en-US" sz="2400" dirty="0" smtClean="0"/>
              <a:t> </a:t>
            </a:r>
            <a:r>
              <a:rPr lang="en-US" sz="2400" dirty="0" err="1" smtClean="0"/>
              <a:t>chuyên</a:t>
            </a:r>
            <a:r>
              <a:rPr lang="en-US" sz="2400" dirty="0" smtClean="0"/>
              <a:t> </a:t>
            </a:r>
            <a:r>
              <a:rPr lang="en-US" sz="2400" dirty="0" err="1" smtClean="0"/>
              <a:t>nghiệp</a:t>
            </a:r>
            <a:r>
              <a:rPr lang="en-US" sz="2400" dirty="0" smtClean="0"/>
              <a:t> </a:t>
            </a:r>
            <a:r>
              <a:rPr lang="en-US" sz="2400" dirty="0" err="1" smtClean="0"/>
              <a:t>của</a:t>
            </a:r>
            <a:r>
              <a:rPr lang="en-US" sz="2400" dirty="0" smtClean="0"/>
              <a:t> </a:t>
            </a:r>
            <a:r>
              <a:rPr lang="en-US" sz="2400" dirty="0" err="1" smtClean="0"/>
              <a:t>nghề</a:t>
            </a:r>
            <a:r>
              <a:rPr lang="en-US" sz="2400" dirty="0" smtClean="0"/>
              <a:t> </a:t>
            </a:r>
            <a:r>
              <a:rPr lang="en-US" sz="2400" dirty="0" err="1" smtClean="0"/>
              <a:t>dạy</a:t>
            </a:r>
            <a:r>
              <a:rPr lang="en-US" sz="2400" dirty="0" smtClean="0"/>
              <a:t> </a:t>
            </a:r>
            <a:r>
              <a:rPr lang="en-US" sz="2400" dirty="0" err="1" smtClean="0"/>
              <a:t>học</a:t>
            </a:r>
            <a:r>
              <a:rPr lang="en-US" sz="2400" dirty="0" smtClean="0"/>
              <a:t>.</a:t>
            </a:r>
          </a:p>
          <a:p>
            <a:pPr marL="342900" indent="-342900" algn="just">
              <a:buClr>
                <a:srgbClr val="C00000"/>
              </a:buClr>
              <a:buFont typeface="Wingdings" panose="05000000000000000000" pitchFamily="2" charset="2"/>
              <a:buChar char="v"/>
            </a:pPr>
            <a:r>
              <a:rPr lang="en-US" sz="2400" dirty="0" err="1" smtClean="0"/>
              <a:t>Đào</a:t>
            </a:r>
            <a:r>
              <a:rPr lang="en-US" sz="2400" dirty="0" smtClean="0"/>
              <a:t> </a:t>
            </a:r>
            <a:r>
              <a:rPr lang="en-US" sz="2400" dirty="0" err="1" smtClean="0"/>
              <a:t>tạo</a:t>
            </a:r>
            <a:r>
              <a:rPr lang="en-US" sz="2400" dirty="0" smtClean="0"/>
              <a:t> </a:t>
            </a:r>
            <a:r>
              <a:rPr lang="en-US" sz="2400" dirty="0" err="1" smtClean="0"/>
              <a:t>nhà</a:t>
            </a:r>
            <a:r>
              <a:rPr lang="en-US" sz="2400" dirty="0" smtClean="0"/>
              <a:t> </a:t>
            </a:r>
            <a:r>
              <a:rPr lang="en-US" sz="2400" dirty="0" err="1" smtClean="0"/>
              <a:t>giáo</a:t>
            </a:r>
            <a:r>
              <a:rPr lang="en-US" sz="2400" dirty="0" smtClean="0"/>
              <a:t> </a:t>
            </a:r>
            <a:r>
              <a:rPr lang="en-US" sz="2400" dirty="0" err="1" smtClean="0"/>
              <a:t>là</a:t>
            </a:r>
            <a:r>
              <a:rPr lang="en-US" sz="2400" dirty="0" smtClean="0"/>
              <a:t> </a:t>
            </a:r>
            <a:r>
              <a:rPr lang="en-US" sz="2400" dirty="0" err="1" smtClean="0"/>
              <a:t>quá</a:t>
            </a:r>
            <a:r>
              <a:rPr lang="en-US" sz="2400" dirty="0" smtClean="0"/>
              <a:t> </a:t>
            </a:r>
            <a:r>
              <a:rPr lang="en-US" sz="2400" dirty="0" err="1" smtClean="0"/>
              <a:t>trình</a:t>
            </a:r>
            <a:r>
              <a:rPr lang="en-US" sz="2400" dirty="0" smtClean="0"/>
              <a:t> </a:t>
            </a:r>
            <a:r>
              <a:rPr lang="en-US" sz="2400" dirty="0" err="1" smtClean="0"/>
              <a:t>thống</a:t>
            </a:r>
            <a:r>
              <a:rPr lang="en-US" sz="2400" dirty="0" smtClean="0"/>
              <a:t> </a:t>
            </a:r>
            <a:r>
              <a:rPr lang="en-US" sz="2400" dirty="0" err="1" smtClean="0"/>
              <a:t>nhất</a:t>
            </a:r>
            <a:r>
              <a:rPr lang="en-US" sz="2400" dirty="0" smtClean="0"/>
              <a:t> </a:t>
            </a:r>
            <a:r>
              <a:rPr lang="en-US" sz="2400" dirty="0" err="1" smtClean="0"/>
              <a:t>và</a:t>
            </a:r>
            <a:r>
              <a:rPr lang="en-US" sz="2400" dirty="0" smtClean="0"/>
              <a:t> </a:t>
            </a:r>
            <a:r>
              <a:rPr lang="en-US" sz="2400" dirty="0" err="1" smtClean="0"/>
              <a:t>liên</a:t>
            </a:r>
            <a:r>
              <a:rPr lang="en-US" sz="2400" dirty="0" smtClean="0"/>
              <a:t> </a:t>
            </a:r>
            <a:r>
              <a:rPr lang="en-US" sz="2400" dirty="0" err="1" smtClean="0"/>
              <a:t>tục</a:t>
            </a:r>
            <a:r>
              <a:rPr lang="en-US" sz="2400" dirty="0" smtClean="0"/>
              <a:t> </a:t>
            </a:r>
            <a:r>
              <a:rPr lang="en-US" sz="2400" dirty="0" err="1" smtClean="0"/>
              <a:t>từ</a:t>
            </a:r>
            <a:r>
              <a:rPr lang="en-US" sz="2400" dirty="0" smtClean="0"/>
              <a:t> </a:t>
            </a:r>
            <a:r>
              <a:rPr lang="en-US" sz="2400" dirty="0" err="1" smtClean="0"/>
              <a:t>đào</a:t>
            </a:r>
            <a:r>
              <a:rPr lang="en-US" sz="2400" dirty="0" smtClean="0"/>
              <a:t> </a:t>
            </a:r>
            <a:r>
              <a:rPr lang="en-US" sz="2400" dirty="0" err="1" smtClean="0"/>
              <a:t>tạo</a:t>
            </a:r>
            <a:r>
              <a:rPr lang="en-US" sz="2400" dirty="0" smtClean="0"/>
              <a:t> ban </a:t>
            </a:r>
            <a:r>
              <a:rPr lang="en-US" sz="2400" dirty="0" err="1" smtClean="0"/>
              <a:t>đầu</a:t>
            </a:r>
            <a:r>
              <a:rPr lang="en-US" sz="2400" dirty="0" smtClean="0"/>
              <a:t> </a:t>
            </a:r>
            <a:r>
              <a:rPr lang="en-US" sz="2400" dirty="0" err="1" smtClean="0"/>
              <a:t>đến</a:t>
            </a:r>
            <a:r>
              <a:rPr lang="en-US" sz="2400" dirty="0"/>
              <a:t> </a:t>
            </a:r>
            <a:r>
              <a:rPr lang="en-US" sz="2400" dirty="0" err="1"/>
              <a:t>đào</a:t>
            </a:r>
            <a:r>
              <a:rPr lang="en-US" sz="2400" dirty="0"/>
              <a:t> </a:t>
            </a:r>
            <a:r>
              <a:rPr lang="en-US" sz="2400" dirty="0" err="1"/>
              <a:t>tạo</a:t>
            </a:r>
            <a:r>
              <a:rPr lang="en-US" sz="2400" dirty="0"/>
              <a:t> </a:t>
            </a:r>
            <a:r>
              <a:rPr lang="en-US" sz="2400" dirty="0" err="1"/>
              <a:t>trong</a:t>
            </a:r>
            <a:r>
              <a:rPr lang="en-US" sz="2400" dirty="0"/>
              <a:t> </a:t>
            </a:r>
            <a:r>
              <a:rPr lang="en-US" sz="2400" dirty="0" err="1"/>
              <a:t>công</a:t>
            </a:r>
            <a:r>
              <a:rPr lang="en-US" sz="2400" dirty="0"/>
              <a:t> </a:t>
            </a:r>
            <a:r>
              <a:rPr lang="en-US" sz="2400" dirty="0" err="1"/>
              <a:t>việc</a:t>
            </a:r>
            <a:r>
              <a:rPr lang="en-US" sz="2400" dirty="0"/>
              <a:t>, </a:t>
            </a:r>
            <a:r>
              <a:rPr lang="en-US" sz="2400" dirty="0" err="1"/>
              <a:t>đào</a:t>
            </a:r>
            <a:r>
              <a:rPr lang="en-US" sz="2400" dirty="0"/>
              <a:t> </a:t>
            </a:r>
            <a:r>
              <a:rPr lang="en-US" sz="2400" dirty="0" err="1"/>
              <a:t>tạo</a:t>
            </a:r>
            <a:r>
              <a:rPr lang="en-US" sz="2400" dirty="0"/>
              <a:t> </a:t>
            </a:r>
            <a:r>
              <a:rPr lang="en-US" sz="2400" dirty="0" err="1"/>
              <a:t>liên</a:t>
            </a:r>
            <a:r>
              <a:rPr lang="en-US" sz="2400" dirty="0"/>
              <a:t> </a:t>
            </a:r>
            <a:r>
              <a:rPr lang="en-US" sz="2400" dirty="0" err="1"/>
              <a:t>tục</a:t>
            </a:r>
            <a:r>
              <a:rPr lang="en-US" sz="2400" dirty="0"/>
              <a:t>, </a:t>
            </a:r>
            <a:r>
              <a:rPr lang="en-US" sz="2400" dirty="0" err="1"/>
              <a:t>đào</a:t>
            </a:r>
            <a:r>
              <a:rPr lang="en-US" sz="2400" dirty="0"/>
              <a:t> </a:t>
            </a:r>
            <a:r>
              <a:rPr lang="en-US" sz="2400" dirty="0" err="1"/>
              <a:t>tạo</a:t>
            </a:r>
            <a:r>
              <a:rPr lang="en-US" sz="2400" dirty="0"/>
              <a:t> </a:t>
            </a:r>
            <a:r>
              <a:rPr lang="en-US" sz="2400" dirty="0" err="1"/>
              <a:t>suốt</a:t>
            </a:r>
            <a:r>
              <a:rPr lang="en-US" sz="2400" dirty="0"/>
              <a:t> </a:t>
            </a:r>
            <a:r>
              <a:rPr lang="en-US" sz="2400" dirty="0" err="1" smtClean="0"/>
              <a:t>đời</a:t>
            </a:r>
            <a:r>
              <a:rPr lang="en-US" sz="2400" dirty="0" smtClean="0"/>
              <a:t>;</a:t>
            </a:r>
          </a:p>
          <a:p>
            <a:pPr marL="342900" indent="-342900" algn="just">
              <a:buClr>
                <a:srgbClr val="C00000"/>
              </a:buClr>
              <a:buFont typeface="Wingdings" panose="05000000000000000000" pitchFamily="2" charset="2"/>
              <a:buChar char="v"/>
            </a:pPr>
            <a:r>
              <a:rPr lang="en-US" sz="2400" dirty="0" err="1" smtClean="0"/>
              <a:t>Trách</a:t>
            </a:r>
            <a:r>
              <a:rPr lang="en-US" sz="2400" dirty="0" smtClean="0"/>
              <a:t> </a:t>
            </a:r>
            <a:r>
              <a:rPr lang="en-US" sz="2400" dirty="0" err="1" smtClean="0"/>
              <a:t>nhiệm</a:t>
            </a:r>
            <a:r>
              <a:rPr lang="en-US" sz="2400" dirty="0" smtClean="0"/>
              <a:t> </a:t>
            </a:r>
            <a:r>
              <a:rPr lang="en-US" sz="2400" dirty="0" err="1" smtClean="0"/>
              <a:t>bảo</a:t>
            </a:r>
            <a:r>
              <a:rPr lang="en-US" sz="2400" dirty="0" smtClean="0"/>
              <a:t> </a:t>
            </a:r>
            <a:r>
              <a:rPr lang="en-US" sz="2400" dirty="0" err="1" smtClean="0"/>
              <a:t>đảm</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tính</a:t>
            </a:r>
            <a:r>
              <a:rPr lang="en-US" sz="2400" dirty="0" smtClean="0"/>
              <a:t> </a:t>
            </a:r>
            <a:r>
              <a:rPr lang="en-US" sz="2400" dirty="0" err="1" smtClean="0"/>
              <a:t>chuyên</a:t>
            </a:r>
            <a:r>
              <a:rPr lang="en-US" sz="2400" dirty="0" smtClean="0"/>
              <a:t> </a:t>
            </a:r>
            <a:r>
              <a:rPr lang="en-US" sz="2400" dirty="0" err="1" smtClean="0"/>
              <a:t>nghiệp</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chương</a:t>
            </a:r>
            <a:r>
              <a:rPr lang="en-US" sz="2400" dirty="0" smtClean="0"/>
              <a:t> </a:t>
            </a:r>
            <a:r>
              <a:rPr lang="en-US" sz="2400" dirty="0" err="1" smtClean="0"/>
              <a:t>trình</a:t>
            </a:r>
            <a:r>
              <a:rPr lang="en-US" sz="2400" dirty="0" smtClean="0"/>
              <a:t> </a:t>
            </a:r>
            <a:r>
              <a:rPr lang="en-US" sz="2400" dirty="0" err="1" smtClean="0"/>
              <a:t>và</a:t>
            </a:r>
            <a:r>
              <a:rPr lang="en-US" sz="2400" dirty="0" smtClean="0"/>
              <a:t> </a:t>
            </a:r>
            <a:r>
              <a:rPr lang="en-US" sz="2400" dirty="0" err="1" smtClean="0"/>
              <a:t>cơ</a:t>
            </a:r>
            <a:r>
              <a:rPr lang="en-US" sz="2400" dirty="0" smtClean="0"/>
              <a:t> </a:t>
            </a:r>
            <a:r>
              <a:rPr lang="en-US" sz="2400" dirty="0" err="1" smtClean="0"/>
              <a:t>sở</a:t>
            </a:r>
            <a:r>
              <a:rPr lang="en-US" sz="2400" dirty="0" smtClean="0"/>
              <a:t> </a:t>
            </a:r>
            <a:r>
              <a:rPr lang="en-US" sz="2400" dirty="0" err="1" smtClean="0"/>
              <a:t>đào</a:t>
            </a:r>
            <a:r>
              <a:rPr lang="en-US" sz="2400" dirty="0" smtClean="0"/>
              <a:t> </a:t>
            </a:r>
            <a:r>
              <a:rPr lang="en-US" sz="2400" dirty="0" err="1" smtClean="0"/>
              <a:t>tạo</a:t>
            </a:r>
            <a:r>
              <a:rPr lang="en-US" sz="2400" dirty="0" smtClean="0"/>
              <a:t>;</a:t>
            </a:r>
          </a:p>
          <a:p>
            <a:pPr marL="342900" indent="-342900" algn="just">
              <a:buClr>
                <a:srgbClr val="C00000"/>
              </a:buClr>
              <a:buFont typeface="Wingdings" panose="05000000000000000000" pitchFamily="2" charset="2"/>
              <a:buChar char="v"/>
            </a:pPr>
            <a:r>
              <a:rPr lang="en-US" sz="2400" dirty="0" err="1" smtClean="0"/>
              <a:t>Bảo</a:t>
            </a:r>
            <a:r>
              <a:rPr lang="en-US" sz="2400" dirty="0" smtClean="0"/>
              <a:t> </a:t>
            </a:r>
            <a:r>
              <a:rPr lang="en-US" sz="2400" dirty="0" err="1" smtClean="0"/>
              <a:t>đảm</a:t>
            </a:r>
            <a:r>
              <a:rPr lang="en-US" sz="2400" dirty="0" smtClean="0"/>
              <a:t> </a:t>
            </a:r>
            <a:r>
              <a:rPr lang="en-US" sz="2400" dirty="0" err="1" smtClean="0"/>
              <a:t>sự</a:t>
            </a:r>
            <a:r>
              <a:rPr lang="en-US" sz="2400" dirty="0" smtClean="0"/>
              <a:t> </a:t>
            </a:r>
            <a:r>
              <a:rPr lang="en-US" sz="2400" dirty="0" err="1" smtClean="0"/>
              <a:t>hợp</a:t>
            </a:r>
            <a:r>
              <a:rPr lang="en-US" sz="2400" dirty="0" smtClean="0"/>
              <a:t> </a:t>
            </a:r>
            <a:r>
              <a:rPr lang="en-US" sz="2400" dirty="0" err="1" smtClean="0"/>
              <a:t>lý</a:t>
            </a:r>
            <a:r>
              <a:rPr lang="en-US" sz="2400" dirty="0" smtClean="0"/>
              <a:t> </a:t>
            </a:r>
            <a:r>
              <a:rPr lang="en-US" sz="2400" dirty="0" err="1" smtClean="0"/>
              <a:t>về</a:t>
            </a:r>
            <a:r>
              <a:rPr lang="en-US" sz="2400" dirty="0" smtClean="0"/>
              <a:t> </a:t>
            </a:r>
            <a:r>
              <a:rPr lang="en-US" sz="2400" dirty="0" err="1" smtClean="0"/>
              <a:t>quy</a:t>
            </a:r>
            <a:r>
              <a:rPr lang="en-US" sz="2400" dirty="0" smtClean="0"/>
              <a:t> </a:t>
            </a:r>
            <a:r>
              <a:rPr lang="en-US" sz="2400" dirty="0" err="1" smtClean="0"/>
              <a:t>mô</a:t>
            </a:r>
            <a:r>
              <a:rPr lang="en-US" sz="2400" dirty="0" smtClean="0"/>
              <a:t>, </a:t>
            </a:r>
            <a:r>
              <a:rPr lang="en-US" sz="2400" dirty="0" err="1" smtClean="0"/>
              <a:t>cơ</a:t>
            </a:r>
            <a:r>
              <a:rPr lang="en-US" sz="2400" dirty="0" smtClean="0"/>
              <a:t> </a:t>
            </a:r>
            <a:r>
              <a:rPr lang="en-US" sz="2400" dirty="0" err="1" smtClean="0"/>
              <a:t>cấu</a:t>
            </a:r>
            <a:r>
              <a:rPr lang="en-US" sz="2400" dirty="0" smtClean="0"/>
              <a:t> </a:t>
            </a:r>
            <a:r>
              <a:rPr lang="en-US" sz="2400" dirty="0" err="1" smtClean="0"/>
              <a:t>và</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đào</a:t>
            </a:r>
            <a:r>
              <a:rPr lang="en-US" sz="2400" dirty="0" smtClean="0"/>
              <a:t> </a:t>
            </a:r>
            <a:r>
              <a:rPr lang="en-US" sz="2400" dirty="0" err="1" smtClean="0"/>
              <a:t>tạo</a:t>
            </a:r>
            <a:r>
              <a:rPr lang="en-US" sz="2400" dirty="0" smtClean="0"/>
              <a:t> </a:t>
            </a:r>
            <a:r>
              <a:rPr lang="en-US" sz="2400" dirty="0" err="1" smtClean="0"/>
              <a:t>trong</a:t>
            </a:r>
            <a:r>
              <a:rPr lang="en-US" sz="2400" dirty="0" smtClean="0"/>
              <a:t> </a:t>
            </a:r>
            <a:r>
              <a:rPr lang="en-US" sz="2400" dirty="0" err="1" smtClean="0"/>
              <a:t>mối</a:t>
            </a:r>
            <a:r>
              <a:rPr lang="en-US" sz="2400" dirty="0" smtClean="0"/>
              <a:t> </a:t>
            </a:r>
            <a:r>
              <a:rPr lang="en-US" sz="2400" dirty="0" err="1" smtClean="0"/>
              <a:t>quan</a:t>
            </a:r>
            <a:r>
              <a:rPr lang="en-US" sz="2400" dirty="0" smtClean="0"/>
              <a:t> </a:t>
            </a:r>
            <a:r>
              <a:rPr lang="en-US" sz="2400" dirty="0" err="1" smtClean="0"/>
              <a:t>hệ</a:t>
            </a:r>
            <a:r>
              <a:rPr lang="en-US" sz="2400" dirty="0" smtClean="0"/>
              <a:t> </a:t>
            </a:r>
            <a:r>
              <a:rPr lang="en-US" sz="2400" dirty="0" err="1" smtClean="0"/>
              <a:t>cung-cầu</a:t>
            </a:r>
            <a:r>
              <a:rPr lang="en-US" sz="2400" dirty="0" smtClean="0"/>
              <a:t> </a:t>
            </a:r>
            <a:r>
              <a:rPr lang="en-US" sz="2400" dirty="0" err="1" smtClean="0"/>
              <a:t>gv</a:t>
            </a:r>
            <a:endParaRPr lang="en-US" sz="2400" dirty="0" smtClean="0"/>
          </a:p>
          <a:p>
            <a:pPr marL="342900" indent="-342900" algn="just">
              <a:buClr>
                <a:srgbClr val="C00000"/>
              </a:buClr>
              <a:buFont typeface="Wingdings" panose="05000000000000000000" pitchFamily="2" charset="2"/>
              <a:buChar char="v"/>
            </a:pPr>
            <a:endParaRPr lang="en-US" sz="2400" dirty="0" smtClean="0"/>
          </a:p>
          <a:p>
            <a:endParaRPr lang="en-US" sz="2400" dirty="0"/>
          </a:p>
        </p:txBody>
      </p:sp>
      <p:sp>
        <p:nvSpPr>
          <p:cNvPr id="3" name="Slide Number Placeholder 2"/>
          <p:cNvSpPr>
            <a:spLocks noGrp="1"/>
          </p:cNvSpPr>
          <p:nvPr>
            <p:ph type="sldNum" sz="quarter" idx="12"/>
          </p:nvPr>
        </p:nvSpPr>
        <p:spPr/>
        <p:txBody>
          <a:bodyPr/>
          <a:lstStyle/>
          <a:p>
            <a:fld id="{330EA680-D336-4FF7-8B7A-9848BB0A1C32}" type="slidenum">
              <a:rPr lang="en-US" smtClean="0"/>
              <a:t>23</a:t>
            </a:fld>
            <a:endParaRPr lang="en-US"/>
          </a:p>
        </p:txBody>
      </p:sp>
      <p:pic>
        <p:nvPicPr>
          <p:cNvPr id="6" name="Picture 5" descr="The Role Of The &lt;strong&gt;Teacher&lt;/strong&gt; In The Near-&lt;strong&gt;Future&lt;/strong&gt; Class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598" y="2638697"/>
            <a:ext cx="4884783" cy="3490640"/>
          </a:xfrm>
          <a:prstGeom prst="rect">
            <a:avLst/>
          </a:prstGeom>
          <a:ln w="3175">
            <a:solidFill>
              <a:schemeClr val="tx1"/>
            </a:solidFill>
          </a:ln>
        </p:spPr>
      </p:pic>
    </p:spTree>
    <p:extLst>
      <p:ext uri="{BB962C8B-B14F-4D97-AF65-F5344CB8AC3E}">
        <p14:creationId xmlns:p14="http://schemas.microsoft.com/office/powerpoint/2010/main" val="143049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6423161" cy="744583"/>
          </a:xfrm>
        </p:spPr>
        <p:txBody>
          <a:bodyPr>
            <a:normAutofit fontScale="90000"/>
          </a:bodyPr>
          <a:lstStyle/>
          <a:p>
            <a:pPr algn="ctr"/>
            <a:r>
              <a:rPr lang="en-US" b="1" dirty="0" err="1">
                <a:solidFill>
                  <a:srgbClr val="C00000"/>
                </a:solidFill>
              </a:rPr>
              <a:t>Sự</a:t>
            </a:r>
            <a:r>
              <a:rPr lang="en-US" b="1" dirty="0">
                <a:solidFill>
                  <a:srgbClr val="C00000"/>
                </a:solidFill>
              </a:rPr>
              <a:t> </a:t>
            </a:r>
            <a:r>
              <a:rPr lang="en-US" b="1" dirty="0" err="1">
                <a:solidFill>
                  <a:srgbClr val="C00000"/>
                </a:solidFill>
              </a:rPr>
              <a:t>nghiệp</a:t>
            </a:r>
            <a:r>
              <a:rPr lang="en-US" b="1" dirty="0">
                <a:solidFill>
                  <a:srgbClr val="C00000"/>
                </a:solidFill>
              </a:rPr>
              <a:t> </a:t>
            </a:r>
            <a:r>
              <a:rPr lang="en-US" b="1" dirty="0" err="1">
                <a:solidFill>
                  <a:srgbClr val="C00000"/>
                </a:solidFill>
              </a:rPr>
              <a:t>nhà</a:t>
            </a:r>
            <a:r>
              <a:rPr lang="en-US" b="1" dirty="0">
                <a:solidFill>
                  <a:srgbClr val="C00000"/>
                </a:solidFill>
              </a:rPr>
              <a:t> </a:t>
            </a:r>
            <a:r>
              <a:rPr lang="en-US" b="1" dirty="0" err="1">
                <a:solidFill>
                  <a:srgbClr val="C00000"/>
                </a:solidFill>
              </a:rPr>
              <a:t>giáo</a:t>
            </a:r>
            <a:r>
              <a:rPr lang="en-US" b="1" dirty="0">
                <a:solidFill>
                  <a:srgbClr val="C00000"/>
                </a:solidFill>
              </a:rPr>
              <a:t> </a:t>
            </a:r>
            <a:r>
              <a:rPr lang="en-US" b="1" dirty="0" smtClean="0">
                <a:solidFill>
                  <a:srgbClr val="C00000"/>
                </a:solidFill>
              </a:rPr>
              <a:t/>
            </a:r>
            <a:br>
              <a:rPr lang="en-US" b="1" dirty="0" smtClean="0">
                <a:solidFill>
                  <a:srgbClr val="C00000"/>
                </a:solidFill>
              </a:rPr>
            </a:br>
            <a:r>
              <a:rPr lang="en-US" b="1" dirty="0" smtClean="0">
                <a:solidFill>
                  <a:srgbClr val="C00000"/>
                </a:solidFill>
              </a:rPr>
              <a:t>(</a:t>
            </a:r>
            <a:r>
              <a:rPr lang="en-US" b="1" dirty="0">
                <a:solidFill>
                  <a:srgbClr val="C00000"/>
                </a:solidFill>
              </a:rPr>
              <a:t>teacher career)</a:t>
            </a:r>
          </a:p>
        </p:txBody>
      </p:sp>
      <p:pic>
        <p:nvPicPr>
          <p:cNvPr id="5" name="Content Placeholder 4" descr="Kỹ năng tạo &lt;strong&gt;động&lt;/strong&gt; &lt;strong&gt;lực&lt;/strong&gt; làm việc cho cấp dưới - Thích máy tính | Kỹ Năng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7763" y="1476104"/>
            <a:ext cx="4258808" cy="4180114"/>
          </a:xfrm>
        </p:spPr>
      </p:pic>
      <p:sp>
        <p:nvSpPr>
          <p:cNvPr id="4" name="Text Placeholder 3"/>
          <p:cNvSpPr>
            <a:spLocks noGrp="1"/>
          </p:cNvSpPr>
          <p:nvPr>
            <p:ph type="body" sz="half" idx="2"/>
          </p:nvPr>
        </p:nvSpPr>
        <p:spPr>
          <a:xfrm>
            <a:off x="839788" y="1332411"/>
            <a:ext cx="6423161" cy="4536577"/>
          </a:xfrm>
        </p:spPr>
        <p:txBody>
          <a:bodyPr>
            <a:normAutofit lnSpcReduction="10000"/>
          </a:bodyPr>
          <a:lstStyle/>
          <a:p>
            <a:pPr algn="just"/>
            <a:r>
              <a:rPr lang="en-US" sz="2400" dirty="0" err="1" smtClean="0"/>
              <a:t>Đây</a:t>
            </a:r>
            <a:r>
              <a:rPr lang="en-US" sz="2400" dirty="0" smtClean="0"/>
              <a:t> </a:t>
            </a:r>
            <a:r>
              <a:rPr lang="en-US" sz="2400" dirty="0" err="1" smtClean="0"/>
              <a:t>là</a:t>
            </a:r>
            <a:r>
              <a:rPr lang="en-US" sz="2400" dirty="0" smtClean="0"/>
              <a:t> </a:t>
            </a:r>
            <a:r>
              <a:rPr lang="en-US" sz="2400" dirty="0" err="1" smtClean="0"/>
              <a:t>nội</a:t>
            </a:r>
            <a:r>
              <a:rPr lang="en-US" sz="2400" dirty="0" smtClean="0"/>
              <a:t> dung QLNN </a:t>
            </a:r>
            <a:r>
              <a:rPr lang="en-US" sz="2400" dirty="0" err="1" smtClean="0"/>
              <a:t>về</a:t>
            </a:r>
            <a:r>
              <a:rPr lang="en-US" sz="2400" dirty="0" smtClean="0"/>
              <a:t> </a:t>
            </a:r>
            <a:r>
              <a:rPr lang="en-US" sz="2400" dirty="0" err="1" smtClean="0"/>
              <a:t>nhà</a:t>
            </a:r>
            <a:r>
              <a:rPr lang="en-US" sz="2400" dirty="0" smtClean="0"/>
              <a:t> </a:t>
            </a:r>
            <a:r>
              <a:rPr lang="en-US" sz="2400" dirty="0" err="1" smtClean="0"/>
              <a:t>giáo</a:t>
            </a:r>
            <a:r>
              <a:rPr lang="en-US" sz="2400" dirty="0" smtClean="0"/>
              <a:t> </a:t>
            </a:r>
            <a:r>
              <a:rPr lang="en-US" sz="2400" dirty="0" err="1" smtClean="0"/>
              <a:t>nhằm</a:t>
            </a:r>
            <a:r>
              <a:rPr lang="en-US" sz="2400" dirty="0" smtClean="0"/>
              <a:t> </a:t>
            </a:r>
            <a:r>
              <a:rPr lang="en-US" sz="2400" dirty="0" err="1" smtClean="0"/>
              <a:t>mục</a:t>
            </a:r>
            <a:r>
              <a:rPr lang="en-US" sz="2400" dirty="0" smtClean="0"/>
              <a:t> </a:t>
            </a:r>
            <a:r>
              <a:rPr lang="en-US" sz="2400" dirty="0" err="1" smtClean="0"/>
              <a:t>đích</a:t>
            </a:r>
            <a:r>
              <a:rPr lang="en-US" sz="2400" dirty="0" smtClean="0"/>
              <a:t> </a:t>
            </a:r>
            <a:r>
              <a:rPr lang="en-US" sz="2400" dirty="0" err="1" smtClean="0"/>
              <a:t>nâng</a:t>
            </a:r>
            <a:r>
              <a:rPr lang="en-US" sz="2400" dirty="0" smtClean="0"/>
              <a:t> </a:t>
            </a:r>
            <a:r>
              <a:rPr lang="en-US" sz="2400" dirty="0" err="1" smtClean="0"/>
              <a:t>cao</a:t>
            </a:r>
            <a:r>
              <a:rPr lang="en-US" sz="2400" dirty="0" smtClean="0"/>
              <a:t> </a:t>
            </a:r>
            <a:r>
              <a:rPr lang="en-US" sz="2400" dirty="0" err="1" smtClean="0"/>
              <a:t>động</a:t>
            </a:r>
            <a:r>
              <a:rPr lang="en-US" sz="2400" dirty="0" smtClean="0"/>
              <a:t> </a:t>
            </a:r>
            <a:r>
              <a:rPr lang="en-US" sz="2400" dirty="0" err="1" smtClean="0"/>
              <a:t>lực</a:t>
            </a:r>
            <a:r>
              <a:rPr lang="en-US" sz="2400" dirty="0" smtClean="0"/>
              <a:t> </a:t>
            </a:r>
            <a:r>
              <a:rPr lang="en-US" sz="2400" dirty="0" err="1" smtClean="0"/>
              <a:t>và</a:t>
            </a:r>
            <a:r>
              <a:rPr lang="en-US" sz="2400" dirty="0" smtClean="0"/>
              <a:t> </a:t>
            </a:r>
            <a:r>
              <a:rPr lang="en-US" sz="2400" dirty="0" err="1" smtClean="0"/>
              <a:t>vị</a:t>
            </a:r>
            <a:r>
              <a:rPr lang="en-US" sz="2400" dirty="0" smtClean="0"/>
              <a:t> </a:t>
            </a:r>
            <a:r>
              <a:rPr lang="en-US" sz="2400" dirty="0" err="1" smtClean="0"/>
              <a:t>thế</a:t>
            </a:r>
            <a:r>
              <a:rPr lang="en-US" sz="2400" dirty="0" smtClean="0"/>
              <a:t> </a:t>
            </a:r>
            <a:r>
              <a:rPr lang="en-US" sz="2400" dirty="0" err="1" smtClean="0"/>
              <a:t>nhà</a:t>
            </a:r>
            <a:r>
              <a:rPr lang="en-US" sz="2400" dirty="0" smtClean="0"/>
              <a:t> </a:t>
            </a:r>
            <a:r>
              <a:rPr lang="en-US" sz="2400" dirty="0" err="1" smtClean="0"/>
              <a:t>giáo</a:t>
            </a:r>
            <a:r>
              <a:rPr lang="en-US" sz="2400" dirty="0"/>
              <a:t>, </a:t>
            </a:r>
            <a:r>
              <a:rPr lang="en-US" sz="2400" dirty="0" err="1"/>
              <a:t>để</a:t>
            </a:r>
            <a:r>
              <a:rPr lang="en-US" sz="2400" dirty="0"/>
              <a:t> </a:t>
            </a:r>
            <a:r>
              <a:rPr lang="en-US" sz="2400" dirty="0" err="1"/>
              <a:t>nhà</a:t>
            </a:r>
            <a:r>
              <a:rPr lang="en-US" sz="2400" dirty="0"/>
              <a:t> </a:t>
            </a:r>
            <a:r>
              <a:rPr lang="en-US" sz="2400" dirty="0" err="1"/>
              <a:t>giáo</a:t>
            </a:r>
            <a:r>
              <a:rPr lang="en-US" sz="2400" dirty="0"/>
              <a:t> an </a:t>
            </a:r>
            <a:r>
              <a:rPr lang="en-US" sz="2400" dirty="0" err="1"/>
              <a:t>tâm</a:t>
            </a:r>
            <a:r>
              <a:rPr lang="en-US" sz="2400" dirty="0"/>
              <a:t> </a:t>
            </a:r>
            <a:r>
              <a:rPr lang="en-US" sz="2400" dirty="0" err="1"/>
              <a:t>với</a:t>
            </a:r>
            <a:r>
              <a:rPr lang="en-US" sz="2400" dirty="0"/>
              <a:t> </a:t>
            </a:r>
            <a:r>
              <a:rPr lang="en-US" sz="2400" dirty="0" err="1"/>
              <a:t>nghề</a:t>
            </a:r>
            <a:r>
              <a:rPr lang="en-US" sz="2400" dirty="0"/>
              <a:t>, </a:t>
            </a:r>
            <a:r>
              <a:rPr lang="en-US" sz="2400" dirty="0" err="1"/>
              <a:t>yêu</a:t>
            </a:r>
            <a:r>
              <a:rPr lang="en-US" sz="2400" dirty="0"/>
              <a:t> </a:t>
            </a:r>
            <a:r>
              <a:rPr lang="en-US" sz="2400" dirty="0" err="1"/>
              <a:t>nghề</a:t>
            </a:r>
            <a:r>
              <a:rPr lang="en-US" sz="2400" dirty="0"/>
              <a:t>, </a:t>
            </a:r>
            <a:r>
              <a:rPr lang="en-US" sz="2400" dirty="0" err="1"/>
              <a:t>tận</a:t>
            </a:r>
            <a:r>
              <a:rPr lang="en-US" sz="2400" dirty="0"/>
              <a:t> </a:t>
            </a:r>
            <a:r>
              <a:rPr lang="en-US" sz="2400" dirty="0" err="1"/>
              <a:t>tụy</a:t>
            </a:r>
            <a:r>
              <a:rPr lang="en-US" sz="2400" dirty="0"/>
              <a:t> </a:t>
            </a:r>
            <a:r>
              <a:rPr lang="en-US" sz="2400" dirty="0" err="1"/>
              <a:t>với</a:t>
            </a:r>
            <a:r>
              <a:rPr lang="en-US" sz="2400" dirty="0"/>
              <a:t> </a:t>
            </a:r>
            <a:r>
              <a:rPr lang="en-US" sz="2400" dirty="0" err="1"/>
              <a:t>nghề</a:t>
            </a:r>
            <a:r>
              <a:rPr lang="en-US" sz="2400" dirty="0"/>
              <a:t>, </a:t>
            </a:r>
            <a:r>
              <a:rPr lang="en-US" sz="2400" dirty="0" err="1"/>
              <a:t>gắn</a:t>
            </a:r>
            <a:r>
              <a:rPr lang="en-US" sz="2400" dirty="0"/>
              <a:t> </a:t>
            </a:r>
            <a:r>
              <a:rPr lang="en-US" sz="2400" dirty="0" err="1"/>
              <a:t>bó</a:t>
            </a:r>
            <a:r>
              <a:rPr lang="en-US" sz="2400" dirty="0"/>
              <a:t> </a:t>
            </a:r>
            <a:r>
              <a:rPr lang="en-US" sz="2400" dirty="0" err="1"/>
              <a:t>và</a:t>
            </a:r>
            <a:r>
              <a:rPr lang="en-US" sz="2400" dirty="0"/>
              <a:t> </a:t>
            </a:r>
            <a:r>
              <a:rPr lang="en-US" sz="2400" dirty="0" err="1"/>
              <a:t>thăng</a:t>
            </a:r>
            <a:r>
              <a:rPr lang="en-US" sz="2400" dirty="0"/>
              <a:t> </a:t>
            </a:r>
            <a:r>
              <a:rPr lang="en-US" sz="2400" dirty="0" err="1"/>
              <a:t>tiến</a:t>
            </a:r>
            <a:r>
              <a:rPr lang="en-US" sz="2400" dirty="0"/>
              <a:t> </a:t>
            </a:r>
            <a:r>
              <a:rPr lang="en-US" sz="2400" dirty="0" err="1"/>
              <a:t>với</a:t>
            </a:r>
            <a:r>
              <a:rPr lang="en-US" sz="2400" dirty="0"/>
              <a:t> </a:t>
            </a:r>
            <a:r>
              <a:rPr lang="en-US" sz="2400" dirty="0" err="1" smtClean="0"/>
              <a:t>nghề</a:t>
            </a:r>
            <a:r>
              <a:rPr lang="en-US" sz="2400" dirty="0" smtClean="0"/>
              <a:t>.</a:t>
            </a:r>
          </a:p>
          <a:p>
            <a:pPr marL="342900" indent="-342900" algn="just">
              <a:buClr>
                <a:srgbClr val="C00000"/>
              </a:buClr>
              <a:buFont typeface="Wingdings" panose="05000000000000000000" pitchFamily="2" charset="2"/>
              <a:buChar char="v"/>
            </a:pPr>
            <a:r>
              <a:rPr lang="en-US" sz="2400" dirty="0" err="1" smtClean="0"/>
              <a:t>Quy</a:t>
            </a:r>
            <a:r>
              <a:rPr lang="en-US" sz="2400" dirty="0" smtClean="0"/>
              <a:t> </a:t>
            </a:r>
            <a:r>
              <a:rPr lang="en-US" sz="2400" dirty="0" err="1" smtClean="0"/>
              <a:t>định</a:t>
            </a:r>
            <a:r>
              <a:rPr lang="en-US" sz="2400" dirty="0" smtClean="0"/>
              <a:t> </a:t>
            </a:r>
            <a:r>
              <a:rPr lang="en-US" sz="2400" dirty="0" err="1" smtClean="0"/>
              <a:t>về</a:t>
            </a:r>
            <a:r>
              <a:rPr lang="en-US" sz="2400" dirty="0" smtClean="0"/>
              <a:t> </a:t>
            </a:r>
            <a:r>
              <a:rPr lang="en-US" sz="2400" dirty="0" err="1" smtClean="0"/>
              <a:t>chế</a:t>
            </a:r>
            <a:r>
              <a:rPr lang="en-US" sz="2400" dirty="0" smtClean="0"/>
              <a:t> </a:t>
            </a:r>
            <a:r>
              <a:rPr lang="en-US" sz="2400" dirty="0" err="1" smtClean="0"/>
              <a:t>độ</a:t>
            </a:r>
            <a:r>
              <a:rPr lang="en-US" sz="2400" dirty="0" smtClean="0"/>
              <a:t> </a:t>
            </a:r>
            <a:r>
              <a:rPr lang="en-US" sz="2400" dirty="0" err="1" smtClean="0"/>
              <a:t>làm</a:t>
            </a:r>
            <a:r>
              <a:rPr lang="en-US" sz="2400" dirty="0" smtClean="0"/>
              <a:t> </a:t>
            </a:r>
            <a:r>
              <a:rPr lang="en-US" sz="2400" dirty="0" err="1" smtClean="0"/>
              <a:t>việc</a:t>
            </a:r>
            <a:r>
              <a:rPr lang="en-US" sz="2400" dirty="0" smtClean="0"/>
              <a:t> (</a:t>
            </a:r>
            <a:r>
              <a:rPr lang="vi-VN" sz="2400" dirty="0"/>
              <a:t>xu thế chung hiện nay là bảo đảm chế độ làm </a:t>
            </a:r>
            <a:r>
              <a:rPr lang="vi-VN" sz="2400" dirty="0" smtClean="0"/>
              <a:t>việc</a:t>
            </a:r>
            <a:r>
              <a:rPr lang="en-US" sz="2400" dirty="0" smtClean="0"/>
              <a:t> </a:t>
            </a:r>
            <a:r>
              <a:rPr lang="en-US" sz="2400" dirty="0" err="1" smtClean="0"/>
              <a:t>ổn</a:t>
            </a:r>
            <a:r>
              <a:rPr lang="en-US" sz="2400" dirty="0" smtClean="0"/>
              <a:t> </a:t>
            </a:r>
            <a:r>
              <a:rPr lang="en-US" sz="2400" dirty="0" err="1" smtClean="0"/>
              <a:t>định</a:t>
            </a:r>
            <a:r>
              <a:rPr lang="en-US" sz="2400" dirty="0" smtClean="0"/>
              <a:t> </a:t>
            </a:r>
            <a:r>
              <a:rPr lang="en-US" sz="2400" dirty="0" err="1" smtClean="0"/>
              <a:t>và</a:t>
            </a:r>
            <a:r>
              <a:rPr lang="vi-VN" sz="2400" dirty="0" smtClean="0"/>
              <a:t> </a:t>
            </a:r>
            <a:r>
              <a:rPr lang="vi-VN" sz="2400" dirty="0"/>
              <a:t>lâu dài cho nhà giáo một khi nhà giáo đã được tuyển dụng và hoàn thành giai đoạn tập </a:t>
            </a:r>
            <a:r>
              <a:rPr lang="vi-VN" sz="2400" dirty="0" smtClean="0"/>
              <a:t>sự</a:t>
            </a:r>
            <a:r>
              <a:rPr lang="en-US" sz="2400" dirty="0" smtClean="0"/>
              <a:t>);</a:t>
            </a:r>
          </a:p>
          <a:p>
            <a:pPr marL="342900" indent="-342900" algn="just">
              <a:buClr>
                <a:srgbClr val="C00000"/>
              </a:buClr>
              <a:buFont typeface="Wingdings" panose="05000000000000000000" pitchFamily="2" charset="2"/>
              <a:buChar char="v"/>
            </a:pPr>
            <a:r>
              <a:rPr lang="en-US" sz="2400" dirty="0" err="1" smtClean="0"/>
              <a:t>Quy</a:t>
            </a:r>
            <a:r>
              <a:rPr lang="en-US" sz="2400" dirty="0" smtClean="0"/>
              <a:t> </a:t>
            </a:r>
            <a:r>
              <a:rPr lang="en-US" sz="2400" dirty="0" err="1" smtClean="0"/>
              <a:t>định</a:t>
            </a:r>
            <a:r>
              <a:rPr lang="en-US" sz="2400" dirty="0" smtClean="0"/>
              <a:t> </a:t>
            </a:r>
            <a:r>
              <a:rPr lang="en-US" sz="2400" dirty="0" err="1" smtClean="0"/>
              <a:t>về</a:t>
            </a:r>
            <a:r>
              <a:rPr lang="en-US" sz="2400" dirty="0" smtClean="0"/>
              <a:t> </a:t>
            </a:r>
            <a:r>
              <a:rPr lang="en-US" sz="2400" dirty="0" err="1" smtClean="0"/>
              <a:t>chế</a:t>
            </a:r>
            <a:r>
              <a:rPr lang="en-US" sz="2400" dirty="0" smtClean="0"/>
              <a:t> </a:t>
            </a:r>
            <a:r>
              <a:rPr lang="en-US" sz="2400" dirty="0" err="1" smtClean="0"/>
              <a:t>độ</a:t>
            </a:r>
            <a:r>
              <a:rPr lang="en-US" sz="2400" dirty="0" smtClean="0"/>
              <a:t> </a:t>
            </a:r>
            <a:r>
              <a:rPr lang="en-US" sz="2400" dirty="0" err="1" smtClean="0"/>
              <a:t>đãi</a:t>
            </a:r>
            <a:r>
              <a:rPr lang="en-US" sz="2400" dirty="0" smtClean="0"/>
              <a:t> </a:t>
            </a:r>
            <a:r>
              <a:rPr lang="en-US" sz="2400" dirty="0" err="1" smtClean="0"/>
              <a:t>ngộ</a:t>
            </a:r>
            <a:r>
              <a:rPr lang="en-US" sz="2400" dirty="0" smtClean="0"/>
              <a:t> (</a:t>
            </a:r>
            <a:r>
              <a:rPr lang="vi-VN" sz="2400" dirty="0" smtClean="0"/>
              <a:t>tiền </a:t>
            </a:r>
            <a:r>
              <a:rPr lang="vi-VN" sz="2400" dirty="0"/>
              <a:t>lương, phụ cấp, tiền thưởng, tiền hưu, trợ cấp, các điều kiện làm việc và môi trường làm </a:t>
            </a:r>
            <a:r>
              <a:rPr lang="vi-VN" sz="2400" dirty="0" smtClean="0"/>
              <a:t>việc</a:t>
            </a:r>
            <a:r>
              <a:rPr lang="en-US" sz="2400" dirty="0" smtClean="0"/>
              <a:t>);</a:t>
            </a:r>
          </a:p>
          <a:p>
            <a:pPr marL="342900" indent="-342900" algn="just">
              <a:buClr>
                <a:srgbClr val="C00000"/>
              </a:buClr>
              <a:buFont typeface="Wingdings" panose="05000000000000000000" pitchFamily="2" charset="2"/>
              <a:buChar char="v"/>
            </a:pPr>
            <a:r>
              <a:rPr lang="en-US" sz="2400" dirty="0" err="1" smtClean="0"/>
              <a:t>Quy</a:t>
            </a:r>
            <a:r>
              <a:rPr lang="en-US" sz="2400" dirty="0" smtClean="0"/>
              <a:t> </a:t>
            </a:r>
            <a:r>
              <a:rPr lang="en-US" sz="2400" dirty="0" err="1" smtClean="0"/>
              <a:t>định</a:t>
            </a:r>
            <a:r>
              <a:rPr lang="en-US" sz="2400" dirty="0" smtClean="0"/>
              <a:t> </a:t>
            </a:r>
            <a:r>
              <a:rPr lang="en-US" sz="2400" dirty="0" err="1" smtClean="0"/>
              <a:t>chế</a:t>
            </a:r>
            <a:r>
              <a:rPr lang="en-US" sz="2400" dirty="0" smtClean="0"/>
              <a:t> </a:t>
            </a:r>
            <a:r>
              <a:rPr lang="en-US" sz="2400" dirty="0" err="1" smtClean="0"/>
              <a:t>độ</a:t>
            </a:r>
            <a:r>
              <a:rPr lang="en-US" sz="2400" dirty="0" smtClean="0"/>
              <a:t> </a:t>
            </a:r>
            <a:r>
              <a:rPr lang="en-US" sz="2400" dirty="0" err="1" smtClean="0"/>
              <a:t>thăng</a:t>
            </a:r>
            <a:r>
              <a:rPr lang="en-US" sz="2400" dirty="0" smtClean="0"/>
              <a:t> </a:t>
            </a:r>
            <a:r>
              <a:rPr lang="en-US" sz="2400" dirty="0" err="1" smtClean="0"/>
              <a:t>tiến</a:t>
            </a:r>
            <a:r>
              <a:rPr lang="en-US" sz="2400" dirty="0" smtClean="0"/>
              <a:t> (</a:t>
            </a:r>
            <a:r>
              <a:rPr lang="en-US" sz="2400" dirty="0" err="1" smtClean="0"/>
              <a:t>theo</a:t>
            </a:r>
            <a:r>
              <a:rPr lang="en-US" sz="2400" dirty="0" smtClean="0"/>
              <a:t> </a:t>
            </a:r>
            <a:r>
              <a:rPr lang="en-US" sz="2400" dirty="0" err="1" smtClean="0"/>
              <a:t>cả</a:t>
            </a:r>
            <a:r>
              <a:rPr lang="en-US" sz="2400" dirty="0" smtClean="0"/>
              <a:t> </a:t>
            </a:r>
            <a:r>
              <a:rPr lang="en-US" sz="2400" dirty="0" err="1" smtClean="0"/>
              <a:t>chiều</a:t>
            </a:r>
            <a:r>
              <a:rPr lang="en-US" sz="2400" dirty="0" smtClean="0"/>
              <a:t> </a:t>
            </a:r>
            <a:r>
              <a:rPr lang="en-US" sz="2400" dirty="0" err="1" smtClean="0"/>
              <a:t>dọc</a:t>
            </a:r>
            <a:r>
              <a:rPr lang="en-US" sz="2400" dirty="0" smtClean="0"/>
              <a:t> </a:t>
            </a:r>
            <a:r>
              <a:rPr lang="en-US" sz="2400" dirty="0" err="1" smtClean="0"/>
              <a:t>lẫn</a:t>
            </a:r>
            <a:r>
              <a:rPr lang="en-US" sz="2400" dirty="0" smtClean="0"/>
              <a:t> </a:t>
            </a:r>
            <a:r>
              <a:rPr lang="en-US" sz="2400" dirty="0" err="1" smtClean="0"/>
              <a:t>chiều</a:t>
            </a:r>
            <a:r>
              <a:rPr lang="en-US" sz="2400" dirty="0" smtClean="0"/>
              <a:t> </a:t>
            </a:r>
            <a:r>
              <a:rPr lang="en-US" sz="2400" dirty="0" err="1" smtClean="0"/>
              <a:t>ngang</a:t>
            </a:r>
            <a:r>
              <a:rPr lang="en-US" sz="2400" dirty="0" smtClean="0"/>
              <a:t>)</a:t>
            </a:r>
            <a:endParaRPr lang="en-US" sz="2400" dirty="0"/>
          </a:p>
        </p:txBody>
      </p:sp>
      <p:sp>
        <p:nvSpPr>
          <p:cNvPr id="3" name="Slide Number Placeholder 2"/>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589322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35086"/>
            <a:ext cx="12192000" cy="2308324"/>
          </a:xfrm>
          <a:prstGeom prst="rect">
            <a:avLst/>
          </a:prstGeom>
          <a:solidFill>
            <a:srgbClr val="92D050"/>
          </a:solidFill>
        </p:spPr>
        <p:txBody>
          <a:bodyPr wrap="square" rtlCol="0">
            <a:spAutoFit/>
          </a:bodyPr>
          <a:lstStyle/>
          <a:p>
            <a:pPr algn="ctr"/>
            <a:endParaRPr lang="en-US" sz="4800" b="1" dirty="0" smtClean="0">
              <a:solidFill>
                <a:srgbClr val="C00000"/>
              </a:solidFill>
            </a:endParaRPr>
          </a:p>
          <a:p>
            <a:pPr algn="ctr"/>
            <a:r>
              <a:rPr lang="en-US" sz="4800" b="1" dirty="0" err="1" smtClean="0">
                <a:solidFill>
                  <a:srgbClr val="C00000"/>
                </a:solidFill>
              </a:rPr>
              <a:t>Hoàn</a:t>
            </a:r>
            <a:r>
              <a:rPr lang="en-US" sz="4800" b="1" dirty="0" smtClean="0">
                <a:solidFill>
                  <a:srgbClr val="C00000"/>
                </a:solidFill>
              </a:rPr>
              <a:t> </a:t>
            </a:r>
            <a:r>
              <a:rPr lang="en-US" sz="4800" b="1" dirty="0" err="1">
                <a:solidFill>
                  <a:srgbClr val="C00000"/>
                </a:solidFill>
              </a:rPr>
              <a:t>thiện</a:t>
            </a:r>
            <a:r>
              <a:rPr lang="en-US" sz="4800" b="1" dirty="0">
                <a:solidFill>
                  <a:srgbClr val="C00000"/>
                </a:solidFill>
              </a:rPr>
              <a:t> </a:t>
            </a:r>
            <a:r>
              <a:rPr lang="en-US" sz="4800" b="1" dirty="0" err="1">
                <a:solidFill>
                  <a:srgbClr val="C00000"/>
                </a:solidFill>
              </a:rPr>
              <a:t>thể</a:t>
            </a:r>
            <a:r>
              <a:rPr lang="en-US" sz="4800" b="1" dirty="0">
                <a:solidFill>
                  <a:srgbClr val="C00000"/>
                </a:solidFill>
              </a:rPr>
              <a:t> </a:t>
            </a:r>
            <a:r>
              <a:rPr lang="en-US" sz="4800" b="1" dirty="0" err="1">
                <a:solidFill>
                  <a:srgbClr val="C00000"/>
                </a:solidFill>
              </a:rPr>
              <a:t>chế</a:t>
            </a:r>
            <a:r>
              <a:rPr lang="en-US" sz="4800" b="1" dirty="0">
                <a:solidFill>
                  <a:srgbClr val="C00000"/>
                </a:solidFill>
              </a:rPr>
              <a:t> </a:t>
            </a:r>
            <a:r>
              <a:rPr lang="en-US" sz="4800" b="1" dirty="0" err="1">
                <a:solidFill>
                  <a:srgbClr val="C00000"/>
                </a:solidFill>
              </a:rPr>
              <a:t>về</a:t>
            </a:r>
            <a:r>
              <a:rPr lang="en-US" sz="4800" b="1" dirty="0">
                <a:solidFill>
                  <a:srgbClr val="C00000"/>
                </a:solidFill>
              </a:rPr>
              <a:t> </a:t>
            </a:r>
            <a:r>
              <a:rPr lang="en-US" sz="4800" b="1" dirty="0" err="1">
                <a:solidFill>
                  <a:srgbClr val="C00000"/>
                </a:solidFill>
              </a:rPr>
              <a:t>nhà</a:t>
            </a:r>
            <a:r>
              <a:rPr lang="en-US" sz="4800" b="1" dirty="0">
                <a:solidFill>
                  <a:srgbClr val="C00000"/>
                </a:solidFill>
              </a:rPr>
              <a:t> </a:t>
            </a:r>
            <a:r>
              <a:rPr lang="en-US" sz="4800" b="1" dirty="0" err="1" smtClean="0">
                <a:solidFill>
                  <a:srgbClr val="C00000"/>
                </a:solidFill>
              </a:rPr>
              <a:t>giáo</a:t>
            </a:r>
            <a:endParaRPr lang="en-US" sz="4800" b="1" dirty="0" smtClean="0">
              <a:solidFill>
                <a:srgbClr val="C00000"/>
              </a:solidFill>
            </a:endParaRPr>
          </a:p>
          <a:p>
            <a:pPr algn="ctr"/>
            <a:endParaRPr lang="en-US" sz="4800" b="1" dirty="0">
              <a:solidFill>
                <a:srgbClr val="C00000"/>
              </a:solidFill>
            </a:endParaRPr>
          </a:p>
        </p:txBody>
      </p:sp>
      <p:sp>
        <p:nvSpPr>
          <p:cNvPr id="3" name="Slide Number Placeholder 2"/>
          <p:cNvSpPr>
            <a:spLocks noGrp="1"/>
          </p:cNvSpPr>
          <p:nvPr>
            <p:ph type="sldNum" sz="quarter" idx="12"/>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2336537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75612" y="705394"/>
            <a:ext cx="3905794" cy="523220"/>
          </a:xfrm>
          <a:prstGeom prst="rect">
            <a:avLst/>
          </a:prstGeom>
          <a:noFill/>
          <a:ln w="3175">
            <a:solidFill>
              <a:schemeClr val="tx1"/>
            </a:solidFill>
          </a:ln>
        </p:spPr>
        <p:txBody>
          <a:bodyPr wrap="square" rtlCol="0">
            <a:spAutoFit/>
          </a:bodyPr>
          <a:lstStyle/>
          <a:p>
            <a:pPr algn="ctr"/>
            <a:r>
              <a:rPr lang="en-US" sz="2800" b="1" dirty="0" smtClean="0"/>
              <a:t>QLNN </a:t>
            </a:r>
            <a:r>
              <a:rPr lang="en-US" sz="2800" b="1" dirty="0" err="1" smtClean="0"/>
              <a:t>về</a:t>
            </a:r>
            <a:r>
              <a:rPr lang="en-US" sz="2800" b="1" dirty="0" smtClean="0"/>
              <a:t> </a:t>
            </a:r>
            <a:r>
              <a:rPr lang="en-US" sz="2800" b="1" dirty="0" err="1" smtClean="0"/>
              <a:t>nhà</a:t>
            </a:r>
            <a:r>
              <a:rPr lang="en-US" sz="2800" b="1" dirty="0" smtClean="0"/>
              <a:t> </a:t>
            </a:r>
            <a:r>
              <a:rPr lang="en-US" sz="2800" b="1" dirty="0" err="1" smtClean="0"/>
              <a:t>giáo</a:t>
            </a:r>
            <a:endParaRPr lang="en-US" sz="2800" b="1" dirty="0"/>
          </a:p>
        </p:txBody>
      </p:sp>
      <p:sp>
        <p:nvSpPr>
          <p:cNvPr id="13" name="TextBox 12"/>
          <p:cNvSpPr txBox="1"/>
          <p:nvPr/>
        </p:nvSpPr>
        <p:spPr>
          <a:xfrm>
            <a:off x="1802673" y="1646625"/>
            <a:ext cx="3487783" cy="3970318"/>
          </a:xfrm>
          <a:prstGeom prst="rect">
            <a:avLst/>
          </a:prstGeom>
          <a:noFill/>
          <a:ln w="3175">
            <a:solidFill>
              <a:schemeClr val="tx1"/>
            </a:solidFill>
          </a:ln>
        </p:spPr>
        <p:txBody>
          <a:bodyPr wrap="square" rtlCol="0">
            <a:spAutoFit/>
          </a:bodyPr>
          <a:lstStyle/>
          <a:p>
            <a:pPr algn="ctr"/>
            <a:r>
              <a:rPr lang="en-US" sz="2800" b="1" dirty="0" err="1"/>
              <a:t>Quản</a:t>
            </a:r>
            <a:r>
              <a:rPr lang="en-US" sz="2800" b="1" dirty="0"/>
              <a:t> </a:t>
            </a:r>
            <a:r>
              <a:rPr lang="en-US" sz="2800" b="1" dirty="0" err="1"/>
              <a:t>lý</a:t>
            </a:r>
            <a:r>
              <a:rPr lang="en-US" sz="2800" b="1" dirty="0"/>
              <a:t> </a:t>
            </a:r>
            <a:r>
              <a:rPr lang="en-US" sz="2800" b="1" dirty="0" err="1"/>
              <a:t>nhân</a:t>
            </a:r>
            <a:r>
              <a:rPr lang="en-US" sz="2800" b="1" dirty="0"/>
              <a:t> </a:t>
            </a:r>
            <a:r>
              <a:rPr lang="en-US" sz="2800" b="1" dirty="0" err="1"/>
              <a:t>sự</a:t>
            </a:r>
            <a:endParaRPr lang="en-US" sz="2800" dirty="0"/>
          </a:p>
          <a:p>
            <a:pPr algn="ctr"/>
            <a:r>
              <a:rPr lang="en-US" sz="2800" dirty="0" err="1"/>
              <a:t>Tập</a:t>
            </a:r>
            <a:r>
              <a:rPr lang="en-US" sz="2800" dirty="0"/>
              <a:t> </a:t>
            </a:r>
            <a:r>
              <a:rPr lang="en-US" sz="2800" dirty="0" err="1"/>
              <a:t>trung</a:t>
            </a:r>
            <a:r>
              <a:rPr lang="en-US" sz="2800" dirty="0"/>
              <a:t> </a:t>
            </a:r>
            <a:r>
              <a:rPr lang="en-US" sz="2800" dirty="0" err="1"/>
              <a:t>vào</a:t>
            </a:r>
            <a:r>
              <a:rPr lang="en-US" sz="2800" dirty="0"/>
              <a:t> </a:t>
            </a:r>
            <a:r>
              <a:rPr lang="en-US" sz="2800" dirty="0" err="1"/>
              <a:t>các</a:t>
            </a:r>
            <a:r>
              <a:rPr lang="en-US" sz="2800" dirty="0"/>
              <a:t> </a:t>
            </a:r>
            <a:r>
              <a:rPr lang="en-US" sz="2800" dirty="0" err="1"/>
              <a:t>nhiệm</a:t>
            </a:r>
            <a:r>
              <a:rPr lang="en-US" sz="2800" dirty="0"/>
              <a:t> </a:t>
            </a:r>
            <a:r>
              <a:rPr lang="en-US" sz="2800" dirty="0" err="1"/>
              <a:t>vụ</a:t>
            </a:r>
            <a:r>
              <a:rPr lang="en-US" sz="2800" dirty="0"/>
              <a:t> </a:t>
            </a:r>
            <a:r>
              <a:rPr lang="en-US" sz="2800" dirty="0" err="1"/>
              <a:t>đào</a:t>
            </a:r>
            <a:r>
              <a:rPr lang="en-US" sz="2800" dirty="0"/>
              <a:t> </a:t>
            </a:r>
            <a:r>
              <a:rPr lang="en-US" sz="2800" dirty="0" err="1"/>
              <a:t>tạo</a:t>
            </a:r>
            <a:r>
              <a:rPr lang="en-US" sz="2800" dirty="0"/>
              <a:t>, </a:t>
            </a:r>
            <a:r>
              <a:rPr lang="en-US" sz="2800" dirty="0" err="1"/>
              <a:t>tuyển</a:t>
            </a:r>
            <a:r>
              <a:rPr lang="en-US" sz="2800" dirty="0"/>
              <a:t> </a:t>
            </a:r>
            <a:r>
              <a:rPr lang="en-US" sz="2800" dirty="0" err="1"/>
              <a:t>dụng</a:t>
            </a:r>
            <a:r>
              <a:rPr lang="en-US" sz="2800" dirty="0"/>
              <a:t>, </a:t>
            </a:r>
            <a:r>
              <a:rPr lang="en-US" sz="2800" dirty="0" err="1"/>
              <a:t>sử</a:t>
            </a:r>
            <a:r>
              <a:rPr lang="en-US" sz="2800" dirty="0"/>
              <a:t> </a:t>
            </a:r>
            <a:r>
              <a:rPr lang="en-US" sz="2800" dirty="0" err="1"/>
              <a:t>dụng</a:t>
            </a:r>
            <a:r>
              <a:rPr lang="en-US" sz="2800" dirty="0"/>
              <a:t> </a:t>
            </a:r>
            <a:r>
              <a:rPr lang="en-US" sz="2800" dirty="0" err="1"/>
              <a:t>nhà</a:t>
            </a:r>
            <a:r>
              <a:rPr lang="en-US" sz="2800" dirty="0"/>
              <a:t> </a:t>
            </a:r>
            <a:r>
              <a:rPr lang="en-US" sz="2800" dirty="0" err="1"/>
              <a:t>giáo</a:t>
            </a:r>
            <a:r>
              <a:rPr lang="en-US" sz="2800" dirty="0"/>
              <a:t> </a:t>
            </a:r>
            <a:r>
              <a:rPr lang="en-US" sz="2800" dirty="0" err="1"/>
              <a:t>với</a:t>
            </a:r>
            <a:r>
              <a:rPr lang="en-US" sz="2800" dirty="0"/>
              <a:t> </a:t>
            </a:r>
            <a:r>
              <a:rPr lang="en-US" sz="2800" dirty="0" err="1"/>
              <a:t>tư</a:t>
            </a:r>
            <a:r>
              <a:rPr lang="en-US" sz="2800" dirty="0"/>
              <a:t> </a:t>
            </a:r>
            <a:r>
              <a:rPr lang="en-US" sz="2800" dirty="0" err="1"/>
              <a:t>cách</a:t>
            </a:r>
            <a:r>
              <a:rPr lang="en-US" sz="2800" dirty="0"/>
              <a:t> </a:t>
            </a:r>
            <a:r>
              <a:rPr lang="en-US" sz="2800" dirty="0" err="1"/>
              <a:t>là</a:t>
            </a:r>
            <a:r>
              <a:rPr lang="en-US" sz="2800" dirty="0"/>
              <a:t> </a:t>
            </a:r>
            <a:r>
              <a:rPr lang="en-US" sz="2800" dirty="0" err="1"/>
              <a:t>người</a:t>
            </a:r>
            <a:r>
              <a:rPr lang="en-US" sz="2800" dirty="0"/>
              <a:t> </a:t>
            </a:r>
            <a:r>
              <a:rPr lang="en-US" sz="2800" dirty="0" err="1"/>
              <a:t>lao</a:t>
            </a:r>
            <a:r>
              <a:rPr lang="en-US" sz="2800" dirty="0"/>
              <a:t> </a:t>
            </a:r>
            <a:r>
              <a:rPr lang="en-US" sz="2800" dirty="0" err="1"/>
              <a:t>động</a:t>
            </a:r>
            <a:r>
              <a:rPr lang="en-US" sz="2800" dirty="0"/>
              <a:t>, </a:t>
            </a:r>
            <a:r>
              <a:rPr lang="en-US" sz="2800" dirty="0" err="1"/>
              <a:t>là</a:t>
            </a:r>
            <a:r>
              <a:rPr lang="en-US" sz="2800" dirty="0"/>
              <a:t> </a:t>
            </a:r>
            <a:r>
              <a:rPr lang="en-US" sz="2800" dirty="0" err="1"/>
              <a:t>viên</a:t>
            </a:r>
            <a:r>
              <a:rPr lang="en-US" sz="2800" dirty="0"/>
              <a:t> </a:t>
            </a:r>
            <a:r>
              <a:rPr lang="en-US" sz="2800" dirty="0" err="1"/>
              <a:t>chức</a:t>
            </a:r>
            <a:r>
              <a:rPr lang="en-US" sz="2800" dirty="0"/>
              <a:t> </a:t>
            </a:r>
            <a:r>
              <a:rPr lang="en-US" sz="2800" dirty="0" err="1"/>
              <a:t>như</a:t>
            </a:r>
            <a:r>
              <a:rPr lang="en-US" sz="2800" dirty="0"/>
              <a:t> </a:t>
            </a:r>
            <a:r>
              <a:rPr lang="en-US" sz="2800" dirty="0" err="1"/>
              <a:t>mọi</a:t>
            </a:r>
            <a:r>
              <a:rPr lang="en-US" sz="2800" dirty="0"/>
              <a:t> </a:t>
            </a:r>
            <a:r>
              <a:rPr lang="en-US" sz="2800" dirty="0" err="1"/>
              <a:t>viên</a:t>
            </a:r>
            <a:r>
              <a:rPr lang="en-US" sz="2800" dirty="0"/>
              <a:t> </a:t>
            </a:r>
            <a:r>
              <a:rPr lang="en-US" sz="2800" dirty="0" err="1"/>
              <a:t>chức</a:t>
            </a:r>
            <a:r>
              <a:rPr lang="en-US" sz="2800" dirty="0"/>
              <a:t> </a:t>
            </a:r>
            <a:r>
              <a:rPr lang="en-US" sz="2800" dirty="0" err="1"/>
              <a:t>trong</a:t>
            </a:r>
            <a:r>
              <a:rPr lang="en-US" sz="2800" dirty="0"/>
              <a:t> </a:t>
            </a:r>
            <a:r>
              <a:rPr lang="en-US" sz="2800" dirty="0" err="1"/>
              <a:t>lĩnh</a:t>
            </a:r>
            <a:r>
              <a:rPr lang="en-US" sz="2800" dirty="0"/>
              <a:t> </a:t>
            </a:r>
            <a:r>
              <a:rPr lang="en-US" sz="2800" dirty="0" err="1"/>
              <a:t>vực</a:t>
            </a:r>
            <a:r>
              <a:rPr lang="en-US" sz="2800" dirty="0"/>
              <a:t> </a:t>
            </a:r>
            <a:r>
              <a:rPr lang="en-US" sz="2800" dirty="0" err="1"/>
              <a:t>dịch</a:t>
            </a:r>
            <a:r>
              <a:rPr lang="en-US" sz="2800" dirty="0"/>
              <a:t> </a:t>
            </a:r>
            <a:r>
              <a:rPr lang="en-US" sz="2800" dirty="0" err="1"/>
              <a:t>vụ</a:t>
            </a:r>
            <a:r>
              <a:rPr lang="en-US" sz="2800" dirty="0"/>
              <a:t> </a:t>
            </a:r>
            <a:r>
              <a:rPr lang="en-US" sz="2800" dirty="0" err="1"/>
              <a:t>công</a:t>
            </a:r>
            <a:endParaRPr lang="en-US" sz="2800" dirty="0"/>
          </a:p>
        </p:txBody>
      </p:sp>
      <p:sp>
        <p:nvSpPr>
          <p:cNvPr id="14" name="TextBox 13"/>
          <p:cNvSpPr txBox="1"/>
          <p:nvPr/>
        </p:nvSpPr>
        <p:spPr>
          <a:xfrm>
            <a:off x="6518366" y="1674160"/>
            <a:ext cx="4049485" cy="3970318"/>
          </a:xfrm>
          <a:prstGeom prst="rect">
            <a:avLst/>
          </a:prstGeom>
          <a:noFill/>
          <a:ln w="3175">
            <a:solidFill>
              <a:schemeClr val="tx1"/>
            </a:solidFill>
          </a:ln>
        </p:spPr>
        <p:txBody>
          <a:bodyPr wrap="square" rtlCol="0">
            <a:spAutoFit/>
          </a:bodyPr>
          <a:lstStyle/>
          <a:p>
            <a:pPr algn="ctr"/>
            <a:r>
              <a:rPr lang="en-US" sz="2800" b="1" dirty="0" err="1"/>
              <a:t>Quản</a:t>
            </a:r>
            <a:r>
              <a:rPr lang="en-US" sz="2800" b="1" dirty="0"/>
              <a:t> </a:t>
            </a:r>
            <a:r>
              <a:rPr lang="en-US" sz="2800" b="1" dirty="0" err="1"/>
              <a:t>lý</a:t>
            </a:r>
            <a:r>
              <a:rPr lang="en-US" sz="2800" b="1" dirty="0"/>
              <a:t> </a:t>
            </a:r>
            <a:r>
              <a:rPr lang="en-US" sz="2800" b="1" dirty="0" err="1"/>
              <a:t>nguồn</a:t>
            </a:r>
            <a:r>
              <a:rPr lang="en-US" sz="2800" b="1" dirty="0"/>
              <a:t> </a:t>
            </a:r>
            <a:r>
              <a:rPr lang="en-US" sz="2800" b="1" dirty="0" err="1"/>
              <a:t>nhân</a:t>
            </a:r>
            <a:r>
              <a:rPr lang="en-US" sz="2800" b="1" dirty="0"/>
              <a:t> </a:t>
            </a:r>
            <a:r>
              <a:rPr lang="en-US" sz="2800" b="1" dirty="0" err="1"/>
              <a:t>lực</a:t>
            </a:r>
            <a:endParaRPr lang="en-US" sz="2800" dirty="0"/>
          </a:p>
          <a:p>
            <a:pPr algn="ctr"/>
            <a:r>
              <a:rPr lang="en-US" sz="2800" dirty="0" err="1"/>
              <a:t>Tập</a:t>
            </a:r>
            <a:r>
              <a:rPr lang="en-US" sz="2800" dirty="0"/>
              <a:t> </a:t>
            </a:r>
            <a:r>
              <a:rPr lang="en-US" sz="2800" dirty="0" err="1"/>
              <a:t>trung</a:t>
            </a:r>
            <a:r>
              <a:rPr lang="en-US" sz="2800" dirty="0"/>
              <a:t> </a:t>
            </a:r>
            <a:r>
              <a:rPr lang="en-US" sz="2800" dirty="0" err="1"/>
              <a:t>vào</a:t>
            </a:r>
            <a:r>
              <a:rPr lang="en-US" sz="2800" dirty="0"/>
              <a:t> </a:t>
            </a:r>
            <a:r>
              <a:rPr lang="en-US" sz="2800" dirty="0" err="1"/>
              <a:t>viêc</a:t>
            </a:r>
            <a:r>
              <a:rPr lang="en-US" sz="2800" dirty="0"/>
              <a:t> </a:t>
            </a:r>
            <a:r>
              <a:rPr lang="en-US" sz="2800" dirty="0" err="1"/>
              <a:t>thực</a:t>
            </a:r>
            <a:r>
              <a:rPr lang="en-US" sz="2800" dirty="0"/>
              <a:t> </a:t>
            </a:r>
            <a:r>
              <a:rPr lang="en-US" sz="2800" dirty="0" err="1"/>
              <a:t>hiện</a:t>
            </a:r>
            <a:r>
              <a:rPr lang="en-US" sz="2800" dirty="0"/>
              <a:t> </a:t>
            </a:r>
            <a:r>
              <a:rPr lang="en-US" sz="2800" dirty="0" err="1"/>
              <a:t>mục</a:t>
            </a:r>
            <a:r>
              <a:rPr lang="en-US" sz="2800" dirty="0"/>
              <a:t> </a:t>
            </a:r>
            <a:r>
              <a:rPr lang="en-US" sz="2800" dirty="0" err="1"/>
              <a:t>tiêu</a:t>
            </a:r>
            <a:r>
              <a:rPr lang="en-US" sz="2800" dirty="0"/>
              <a:t> </a:t>
            </a:r>
            <a:r>
              <a:rPr lang="en-US" sz="2800" dirty="0" err="1"/>
              <a:t>giáo</a:t>
            </a:r>
            <a:r>
              <a:rPr lang="en-US" sz="2800" dirty="0"/>
              <a:t> </a:t>
            </a:r>
            <a:r>
              <a:rPr lang="en-US" sz="2800" dirty="0" err="1"/>
              <a:t>dục</a:t>
            </a:r>
            <a:r>
              <a:rPr lang="en-US" sz="2800" dirty="0"/>
              <a:t> </a:t>
            </a:r>
            <a:r>
              <a:rPr lang="en-US" sz="2800" dirty="0" err="1"/>
              <a:t>thông</a:t>
            </a:r>
            <a:r>
              <a:rPr lang="en-US" sz="2800" dirty="0"/>
              <a:t> qua </a:t>
            </a:r>
            <a:r>
              <a:rPr lang="en-US" sz="2800" dirty="0" err="1"/>
              <a:t>việc</a:t>
            </a:r>
            <a:r>
              <a:rPr lang="en-US" sz="2800" dirty="0"/>
              <a:t> </a:t>
            </a:r>
            <a:r>
              <a:rPr lang="en-US" sz="2800" dirty="0" err="1"/>
              <a:t>phát</a:t>
            </a:r>
            <a:r>
              <a:rPr lang="en-US" sz="2800" dirty="0"/>
              <a:t> </a:t>
            </a:r>
            <a:r>
              <a:rPr lang="en-US" sz="2800" dirty="0" err="1"/>
              <a:t>triển</a:t>
            </a:r>
            <a:r>
              <a:rPr lang="en-US" sz="2800" dirty="0"/>
              <a:t> </a:t>
            </a:r>
            <a:r>
              <a:rPr lang="en-US" sz="2800" dirty="0" err="1"/>
              <a:t>hiệu</a:t>
            </a:r>
            <a:r>
              <a:rPr lang="en-US" sz="2800" dirty="0"/>
              <a:t> </a:t>
            </a:r>
            <a:r>
              <a:rPr lang="en-US" sz="2800" dirty="0" err="1"/>
              <a:t>quả</a:t>
            </a:r>
            <a:r>
              <a:rPr lang="en-US" sz="2800" dirty="0"/>
              <a:t> </a:t>
            </a:r>
            <a:r>
              <a:rPr lang="en-US" sz="2800" dirty="0" err="1"/>
              <a:t>đội</a:t>
            </a:r>
            <a:r>
              <a:rPr lang="en-US" sz="2800" dirty="0"/>
              <a:t> </a:t>
            </a:r>
            <a:r>
              <a:rPr lang="en-US" sz="2800" dirty="0" err="1"/>
              <a:t>ngũ</a:t>
            </a:r>
            <a:r>
              <a:rPr lang="en-US" sz="2800" dirty="0"/>
              <a:t> </a:t>
            </a:r>
            <a:r>
              <a:rPr lang="en-US" sz="2800" dirty="0" err="1"/>
              <a:t>nhà</a:t>
            </a:r>
            <a:r>
              <a:rPr lang="en-US" sz="2800" dirty="0"/>
              <a:t> </a:t>
            </a:r>
            <a:r>
              <a:rPr lang="en-US" sz="2800" dirty="0" err="1"/>
              <a:t>giáo</a:t>
            </a:r>
            <a:r>
              <a:rPr lang="en-US" sz="2800" dirty="0"/>
              <a:t> </a:t>
            </a:r>
            <a:r>
              <a:rPr lang="en-US" sz="2800" dirty="0" err="1"/>
              <a:t>với</a:t>
            </a:r>
            <a:r>
              <a:rPr lang="en-US" sz="2800" dirty="0"/>
              <a:t> </a:t>
            </a:r>
            <a:r>
              <a:rPr lang="en-US" sz="2800" dirty="0" err="1"/>
              <a:t>tư</a:t>
            </a:r>
            <a:r>
              <a:rPr lang="en-US" sz="2800" dirty="0"/>
              <a:t> </a:t>
            </a:r>
            <a:r>
              <a:rPr lang="en-US" sz="2800" dirty="0" err="1"/>
              <a:t>cách</a:t>
            </a:r>
            <a:r>
              <a:rPr lang="en-US" sz="2800" dirty="0"/>
              <a:t> </a:t>
            </a:r>
            <a:r>
              <a:rPr lang="en-US" sz="2800" dirty="0" err="1"/>
              <a:t>là</a:t>
            </a:r>
            <a:r>
              <a:rPr lang="en-US" sz="2800" dirty="0"/>
              <a:t> </a:t>
            </a:r>
            <a:r>
              <a:rPr lang="en-US" sz="2800" dirty="0" err="1"/>
              <a:t>những</a:t>
            </a:r>
            <a:r>
              <a:rPr lang="en-US" sz="2800" dirty="0"/>
              <a:t> </a:t>
            </a:r>
            <a:r>
              <a:rPr lang="en-US" sz="2800" dirty="0" err="1"/>
              <a:t>nhà</a:t>
            </a:r>
            <a:r>
              <a:rPr lang="en-US" sz="2800" dirty="0"/>
              <a:t> </a:t>
            </a:r>
            <a:r>
              <a:rPr lang="en-US" sz="2800" dirty="0" err="1"/>
              <a:t>chuyên</a:t>
            </a:r>
            <a:r>
              <a:rPr lang="en-US" sz="2800" dirty="0"/>
              <a:t> </a:t>
            </a:r>
            <a:r>
              <a:rPr lang="en-US" sz="2800" dirty="0" err="1"/>
              <a:t>nghiệp</a:t>
            </a:r>
            <a:r>
              <a:rPr lang="en-US" sz="2800" dirty="0"/>
              <a:t> </a:t>
            </a:r>
            <a:r>
              <a:rPr lang="en-US" sz="2800" dirty="0" err="1"/>
              <a:t>trong</a:t>
            </a:r>
            <a:r>
              <a:rPr lang="en-US" sz="2800" dirty="0"/>
              <a:t> </a:t>
            </a:r>
            <a:r>
              <a:rPr lang="en-US" sz="2800" dirty="0" err="1"/>
              <a:t>nghề</a:t>
            </a:r>
            <a:r>
              <a:rPr lang="en-US" sz="2800" dirty="0"/>
              <a:t> </a:t>
            </a:r>
            <a:r>
              <a:rPr lang="en-US" sz="2800" dirty="0" err="1"/>
              <a:t>dạy</a:t>
            </a:r>
            <a:r>
              <a:rPr lang="en-US" sz="2800" dirty="0"/>
              <a:t> </a:t>
            </a:r>
            <a:r>
              <a:rPr lang="en-US" sz="2800" dirty="0" err="1"/>
              <a:t>học</a:t>
            </a:r>
            <a:r>
              <a:rPr lang="en-US" sz="2800" dirty="0"/>
              <a:t> </a:t>
            </a:r>
            <a:r>
              <a:rPr lang="en-US" sz="2800" dirty="0" err="1"/>
              <a:t>và</a:t>
            </a:r>
            <a:r>
              <a:rPr lang="en-US" sz="2800" dirty="0"/>
              <a:t> </a:t>
            </a:r>
            <a:r>
              <a:rPr lang="en-US" sz="2800" dirty="0" err="1"/>
              <a:t>là</a:t>
            </a:r>
            <a:r>
              <a:rPr lang="en-US" sz="2800" dirty="0"/>
              <a:t> </a:t>
            </a:r>
            <a:r>
              <a:rPr lang="en-US" sz="2800" dirty="0" err="1"/>
              <a:t>nguồn</a:t>
            </a:r>
            <a:r>
              <a:rPr lang="en-US" sz="2800" dirty="0"/>
              <a:t> </a:t>
            </a:r>
            <a:r>
              <a:rPr lang="en-US" sz="2800" dirty="0" err="1"/>
              <a:t>lực</a:t>
            </a:r>
            <a:r>
              <a:rPr lang="en-US" sz="2800" dirty="0"/>
              <a:t> </a:t>
            </a:r>
            <a:r>
              <a:rPr lang="en-US" sz="2800" dirty="0" err="1"/>
              <a:t>quan</a:t>
            </a:r>
            <a:r>
              <a:rPr lang="en-US" sz="2800" dirty="0"/>
              <a:t> </a:t>
            </a:r>
            <a:r>
              <a:rPr lang="en-US" sz="2800" dirty="0" err="1"/>
              <a:t>trọng</a:t>
            </a:r>
            <a:r>
              <a:rPr lang="en-US" sz="2800" dirty="0"/>
              <a:t> </a:t>
            </a:r>
            <a:r>
              <a:rPr lang="en-US" sz="2800" dirty="0" err="1"/>
              <a:t>của</a:t>
            </a:r>
            <a:r>
              <a:rPr lang="en-US" sz="2800" dirty="0"/>
              <a:t> </a:t>
            </a:r>
            <a:r>
              <a:rPr lang="en-US" sz="2800" dirty="0" err="1"/>
              <a:t>Nhà</a:t>
            </a:r>
            <a:r>
              <a:rPr lang="en-US" sz="2800" dirty="0"/>
              <a:t> </a:t>
            </a:r>
            <a:r>
              <a:rPr lang="en-US" sz="2800" dirty="0" err="1"/>
              <a:t>nước</a:t>
            </a:r>
            <a:endParaRPr lang="en-US" sz="2800" dirty="0"/>
          </a:p>
        </p:txBody>
      </p:sp>
      <p:cxnSp>
        <p:nvCxnSpPr>
          <p:cNvPr id="17" name="Straight Arrow Connector 16"/>
          <p:cNvCxnSpPr/>
          <p:nvPr/>
        </p:nvCxnSpPr>
        <p:spPr>
          <a:xfrm flipH="1">
            <a:off x="3520441" y="1269917"/>
            <a:ext cx="2560320" cy="4042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48103" y="1242381"/>
            <a:ext cx="2547257" cy="4042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13" idx="3"/>
            <a:endCxn id="14" idx="1"/>
          </p:cNvCxnSpPr>
          <p:nvPr/>
        </p:nvCxnSpPr>
        <p:spPr>
          <a:xfrm>
            <a:off x="5290457" y="4454039"/>
            <a:ext cx="1332412" cy="1"/>
          </a:xfrm>
          <a:prstGeom prst="straightConnector1">
            <a:avLst/>
          </a:prstGeom>
          <a:ln w="571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02672" y="6126480"/>
            <a:ext cx="3487784" cy="523220"/>
          </a:xfrm>
          <a:prstGeom prst="rect">
            <a:avLst/>
          </a:prstGeom>
          <a:noFill/>
          <a:ln w="3175">
            <a:solidFill>
              <a:schemeClr val="tx1"/>
            </a:solidFill>
          </a:ln>
        </p:spPr>
        <p:txBody>
          <a:bodyPr wrap="square" rtlCol="0">
            <a:spAutoFit/>
          </a:bodyPr>
          <a:lstStyle/>
          <a:p>
            <a:pPr algn="ctr"/>
            <a:r>
              <a:rPr lang="en-US" sz="2800" dirty="0" err="1" smtClean="0"/>
              <a:t>Luật</a:t>
            </a:r>
            <a:r>
              <a:rPr lang="en-US" sz="2800" dirty="0" smtClean="0"/>
              <a:t> </a:t>
            </a:r>
            <a:r>
              <a:rPr lang="en-US" sz="2800" dirty="0" err="1" smtClean="0"/>
              <a:t>Viên</a:t>
            </a:r>
            <a:r>
              <a:rPr lang="en-US" sz="2800" dirty="0" smtClean="0"/>
              <a:t> </a:t>
            </a:r>
            <a:r>
              <a:rPr lang="en-US" sz="2800" dirty="0" err="1" smtClean="0"/>
              <a:t>chức</a:t>
            </a:r>
            <a:endParaRPr lang="en-US" sz="2800" dirty="0"/>
          </a:p>
        </p:txBody>
      </p:sp>
      <p:cxnSp>
        <p:nvCxnSpPr>
          <p:cNvPr id="7" name="Straight Arrow Connector 6"/>
          <p:cNvCxnSpPr>
            <a:stCxn id="13" idx="2"/>
            <a:endCxn id="5" idx="0"/>
          </p:cNvCxnSpPr>
          <p:nvPr/>
        </p:nvCxnSpPr>
        <p:spPr>
          <a:xfrm flipH="1">
            <a:off x="3546564" y="5616943"/>
            <a:ext cx="1" cy="5095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18366" y="6126480"/>
            <a:ext cx="4049485" cy="523220"/>
          </a:xfrm>
          <a:prstGeom prst="rect">
            <a:avLst/>
          </a:prstGeom>
          <a:noFill/>
          <a:ln w="3175">
            <a:solidFill>
              <a:schemeClr val="tx1"/>
            </a:solidFill>
          </a:ln>
        </p:spPr>
        <p:txBody>
          <a:bodyPr wrap="square" rtlCol="0">
            <a:spAutoFit/>
          </a:bodyPr>
          <a:lstStyle/>
          <a:p>
            <a:pPr algn="ctr"/>
            <a:r>
              <a:rPr lang="en-US" sz="2800" dirty="0" err="1" smtClean="0"/>
              <a:t>Các</a:t>
            </a:r>
            <a:r>
              <a:rPr lang="en-US" sz="2800" dirty="0" smtClean="0"/>
              <a:t> </a:t>
            </a:r>
            <a:r>
              <a:rPr lang="en-US" sz="2800" dirty="0" err="1" smtClean="0"/>
              <a:t>luật</a:t>
            </a:r>
            <a:r>
              <a:rPr lang="en-US" sz="2800" dirty="0" smtClean="0"/>
              <a:t> </a:t>
            </a:r>
            <a:r>
              <a:rPr lang="en-US" sz="2800" dirty="0" err="1" smtClean="0"/>
              <a:t>về</a:t>
            </a:r>
            <a:r>
              <a:rPr lang="en-US" sz="2800" dirty="0" smtClean="0"/>
              <a:t> </a:t>
            </a:r>
            <a:r>
              <a:rPr lang="en-US" sz="2800" dirty="0" err="1" smtClean="0"/>
              <a:t>nhà</a:t>
            </a:r>
            <a:r>
              <a:rPr lang="en-US" sz="2800" dirty="0" smtClean="0"/>
              <a:t> </a:t>
            </a:r>
            <a:r>
              <a:rPr lang="en-US" sz="2800" dirty="0" err="1" smtClean="0"/>
              <a:t>giáo</a:t>
            </a:r>
            <a:endParaRPr lang="en-US" sz="2800" dirty="0"/>
          </a:p>
        </p:txBody>
      </p:sp>
      <p:cxnSp>
        <p:nvCxnSpPr>
          <p:cNvPr id="15" name="Straight Arrow Connector 14"/>
          <p:cNvCxnSpPr>
            <a:stCxn id="14" idx="2"/>
            <a:endCxn id="10" idx="0"/>
          </p:cNvCxnSpPr>
          <p:nvPr/>
        </p:nvCxnSpPr>
        <p:spPr>
          <a:xfrm>
            <a:off x="8543109" y="5644478"/>
            <a:ext cx="0" cy="4820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5" idx="3"/>
            <a:endCxn id="10" idx="1"/>
          </p:cNvCxnSpPr>
          <p:nvPr/>
        </p:nvCxnSpPr>
        <p:spPr>
          <a:xfrm>
            <a:off x="5290456" y="6388090"/>
            <a:ext cx="1227910" cy="0"/>
          </a:xfrm>
          <a:prstGeom prst="straightConnector1">
            <a:avLst/>
          </a:prstGeom>
          <a:ln w="571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911096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3148"/>
          </a:xfrm>
        </p:spPr>
        <p:txBody>
          <a:bodyPr>
            <a:normAutofit fontScale="90000"/>
          </a:bodyPr>
          <a:lstStyle/>
          <a:p>
            <a:pPr algn="ctr"/>
            <a:r>
              <a:rPr lang="en-US" sz="3600" b="1" dirty="0" smtClean="0">
                <a:solidFill>
                  <a:srgbClr val="C00000"/>
                </a:solidFill>
              </a:rPr>
              <a:t>Ban </a:t>
            </a:r>
            <a:r>
              <a:rPr lang="en-US" sz="3600" b="1" dirty="0" err="1" smtClean="0">
                <a:solidFill>
                  <a:srgbClr val="C00000"/>
                </a:solidFill>
              </a:rPr>
              <a:t>hành</a:t>
            </a:r>
            <a:r>
              <a:rPr lang="en-US" sz="3600" b="1" dirty="0" smtClean="0">
                <a:solidFill>
                  <a:srgbClr val="C00000"/>
                </a:solidFill>
              </a:rPr>
              <a:t> </a:t>
            </a:r>
            <a:r>
              <a:rPr lang="en-US" sz="3600" b="1" dirty="0" err="1" smtClean="0">
                <a:solidFill>
                  <a:srgbClr val="C00000"/>
                </a:solidFill>
              </a:rPr>
              <a:t>Luật</a:t>
            </a:r>
            <a:r>
              <a:rPr lang="en-US" sz="3600" b="1" dirty="0" smtClean="0">
                <a:solidFill>
                  <a:srgbClr val="C00000"/>
                </a:solidFill>
              </a:rPr>
              <a:t> </a:t>
            </a:r>
            <a:r>
              <a:rPr lang="en-US" sz="3600" b="1" dirty="0" err="1">
                <a:solidFill>
                  <a:srgbClr val="C00000"/>
                </a:solidFill>
              </a:rPr>
              <a:t>N</a:t>
            </a:r>
            <a:r>
              <a:rPr lang="en-US" sz="3600" b="1" dirty="0" err="1" smtClean="0">
                <a:solidFill>
                  <a:srgbClr val="C00000"/>
                </a:solidFill>
              </a:rPr>
              <a:t>hà</a:t>
            </a:r>
            <a:r>
              <a:rPr lang="en-US" sz="3600" b="1" dirty="0" smtClean="0">
                <a:solidFill>
                  <a:srgbClr val="C00000"/>
                </a:solidFill>
              </a:rPr>
              <a:t> </a:t>
            </a:r>
            <a:r>
              <a:rPr lang="en-US" sz="3600" b="1" dirty="0" err="1" smtClean="0">
                <a:solidFill>
                  <a:srgbClr val="C00000"/>
                </a:solidFill>
              </a:rPr>
              <a:t>giáo</a:t>
            </a:r>
            <a:endParaRPr lang="en-US" sz="3600" b="1" dirty="0">
              <a:solidFill>
                <a:srgbClr val="C00000"/>
              </a:solidFill>
            </a:endParaRPr>
          </a:p>
        </p:txBody>
      </p:sp>
      <p:sp>
        <p:nvSpPr>
          <p:cNvPr id="3" name="Content Placeholder 2"/>
          <p:cNvSpPr>
            <a:spLocks noGrp="1"/>
          </p:cNvSpPr>
          <p:nvPr>
            <p:ph idx="1"/>
          </p:nvPr>
        </p:nvSpPr>
        <p:spPr>
          <a:xfrm>
            <a:off x="313509" y="888274"/>
            <a:ext cx="11599817" cy="5603966"/>
          </a:xfrm>
        </p:spPr>
        <p:txBody>
          <a:bodyPr>
            <a:normAutofit fontScale="85000" lnSpcReduction="20000"/>
          </a:bodyPr>
          <a:lstStyle/>
          <a:p>
            <a:pPr algn="just">
              <a:buClr>
                <a:srgbClr val="C00000"/>
              </a:buClr>
              <a:buFont typeface="Wingdings" panose="05000000000000000000" pitchFamily="2" charset="2"/>
              <a:buChar char="v"/>
            </a:pPr>
            <a:r>
              <a:rPr lang="en-US" dirty="0" smtClean="0"/>
              <a:t> </a:t>
            </a:r>
            <a:r>
              <a:rPr lang="en-US" dirty="0" err="1" smtClean="0"/>
              <a:t>Luật</a:t>
            </a:r>
            <a:r>
              <a:rPr lang="en-US" dirty="0" smtClean="0"/>
              <a:t> </a:t>
            </a:r>
            <a:r>
              <a:rPr lang="en-US" dirty="0" err="1" smtClean="0"/>
              <a:t>Nhà</a:t>
            </a:r>
            <a:r>
              <a:rPr lang="en-US" dirty="0" smtClean="0"/>
              <a:t> </a:t>
            </a:r>
            <a:r>
              <a:rPr lang="en-US" dirty="0" err="1" smtClean="0"/>
              <a:t>giáo</a:t>
            </a:r>
            <a:r>
              <a:rPr lang="en-US" dirty="0" smtClean="0"/>
              <a:t> </a:t>
            </a:r>
            <a:r>
              <a:rPr lang="en-US" dirty="0" err="1" smtClean="0"/>
              <a:t>của</a:t>
            </a:r>
            <a:r>
              <a:rPr lang="en-US" dirty="0" smtClean="0"/>
              <a:t> </a:t>
            </a:r>
            <a:r>
              <a:rPr lang="en-US" dirty="0" err="1" smtClean="0"/>
              <a:t>Trung</a:t>
            </a:r>
            <a:r>
              <a:rPr lang="en-US" dirty="0" smtClean="0"/>
              <a:t> </a:t>
            </a:r>
            <a:r>
              <a:rPr lang="en-US" dirty="0" err="1" smtClean="0"/>
              <a:t>Quốc</a:t>
            </a:r>
            <a:r>
              <a:rPr lang="en-US" dirty="0"/>
              <a:t> (Teachers </a:t>
            </a:r>
            <a:r>
              <a:rPr lang="en-US" dirty="0" smtClean="0"/>
              <a:t>Law)</a:t>
            </a:r>
          </a:p>
          <a:p>
            <a:pPr algn="just">
              <a:buClr>
                <a:srgbClr val="C00000"/>
              </a:buClr>
              <a:buFont typeface="Wingdings" panose="05000000000000000000" pitchFamily="2" charset="2"/>
              <a:buChar char="v"/>
            </a:pPr>
            <a:r>
              <a:rPr lang="en-US" dirty="0" err="1"/>
              <a:t>Luật</a:t>
            </a:r>
            <a:r>
              <a:rPr lang="en-US" dirty="0"/>
              <a:t> </a:t>
            </a:r>
            <a:r>
              <a:rPr lang="en-US" dirty="0" err="1"/>
              <a:t>Nhà</a:t>
            </a:r>
            <a:r>
              <a:rPr lang="en-US" dirty="0"/>
              <a:t> </a:t>
            </a:r>
            <a:r>
              <a:rPr lang="en-US" dirty="0" err="1"/>
              <a:t>giáo</a:t>
            </a:r>
            <a:r>
              <a:rPr lang="en-US" dirty="0"/>
              <a:t> </a:t>
            </a:r>
            <a:r>
              <a:rPr lang="en-US" dirty="0" err="1"/>
              <a:t>của</a:t>
            </a:r>
            <a:r>
              <a:rPr lang="en-US" dirty="0"/>
              <a:t> </a:t>
            </a:r>
            <a:r>
              <a:rPr lang="en-US" dirty="0" err="1"/>
              <a:t>tỉnh</a:t>
            </a:r>
            <a:r>
              <a:rPr lang="en-US" dirty="0"/>
              <a:t> British Columbia, Canada (British Columbia Teachers </a:t>
            </a:r>
            <a:r>
              <a:rPr lang="en-US" dirty="0" smtClean="0"/>
              <a:t>Act)</a:t>
            </a:r>
          </a:p>
          <a:p>
            <a:pPr algn="just">
              <a:buClr>
                <a:srgbClr val="C00000"/>
              </a:buClr>
              <a:buFont typeface="Wingdings" panose="05000000000000000000" pitchFamily="2" charset="2"/>
              <a:buChar char="v"/>
            </a:pPr>
            <a:r>
              <a:rPr lang="en-US" dirty="0" err="1"/>
              <a:t>Luật</a:t>
            </a:r>
            <a:r>
              <a:rPr lang="en-US" dirty="0"/>
              <a:t> </a:t>
            </a:r>
            <a:r>
              <a:rPr lang="en-US" dirty="0" err="1"/>
              <a:t>về</a:t>
            </a:r>
            <a:r>
              <a:rPr lang="en-US" dirty="0"/>
              <a:t> </a:t>
            </a:r>
            <a:r>
              <a:rPr lang="en-US" dirty="0" err="1"/>
              <a:t>nghề</a:t>
            </a:r>
            <a:r>
              <a:rPr lang="en-US" dirty="0"/>
              <a:t> </a:t>
            </a:r>
            <a:r>
              <a:rPr lang="en-US" dirty="0" err="1"/>
              <a:t>dạy</a:t>
            </a:r>
            <a:r>
              <a:rPr lang="en-US" dirty="0"/>
              <a:t> </a:t>
            </a:r>
            <a:r>
              <a:rPr lang="en-US" dirty="0" err="1"/>
              <a:t>học</a:t>
            </a:r>
            <a:r>
              <a:rPr lang="en-US" dirty="0"/>
              <a:t> </a:t>
            </a:r>
            <a:r>
              <a:rPr lang="en-US" dirty="0" err="1"/>
              <a:t>của</a:t>
            </a:r>
            <a:r>
              <a:rPr lang="en-US" dirty="0"/>
              <a:t> </a:t>
            </a:r>
            <a:r>
              <a:rPr lang="en-US" dirty="0" err="1"/>
              <a:t>tỉnh</a:t>
            </a:r>
            <a:r>
              <a:rPr lang="en-US" dirty="0"/>
              <a:t> Alberta, Canada (Teaching Profession Act of the Province of Alberta, </a:t>
            </a:r>
            <a:r>
              <a:rPr lang="en-US" dirty="0" smtClean="0"/>
              <a:t>Canada)</a:t>
            </a:r>
          </a:p>
          <a:p>
            <a:pPr algn="just">
              <a:buClr>
                <a:srgbClr val="C00000"/>
              </a:buClr>
              <a:buFont typeface="Wingdings" panose="05000000000000000000" pitchFamily="2" charset="2"/>
              <a:buChar char="v"/>
            </a:pPr>
            <a:r>
              <a:rPr lang="en-US" dirty="0" err="1"/>
              <a:t>Luật</a:t>
            </a:r>
            <a:r>
              <a:rPr lang="en-US" dirty="0"/>
              <a:t> </a:t>
            </a:r>
            <a:r>
              <a:rPr lang="en-US" dirty="0" err="1"/>
              <a:t>về</a:t>
            </a:r>
            <a:r>
              <a:rPr lang="en-US" dirty="0"/>
              <a:t> </a:t>
            </a:r>
            <a:r>
              <a:rPr lang="en-US" dirty="0" err="1"/>
              <a:t>nghề</a:t>
            </a:r>
            <a:r>
              <a:rPr lang="en-US" dirty="0"/>
              <a:t> </a:t>
            </a:r>
            <a:r>
              <a:rPr lang="en-US" dirty="0" err="1"/>
              <a:t>dạy</a:t>
            </a:r>
            <a:r>
              <a:rPr lang="en-US" dirty="0"/>
              <a:t> </a:t>
            </a:r>
            <a:r>
              <a:rPr lang="en-US" dirty="0" err="1"/>
              <a:t>học</a:t>
            </a:r>
            <a:r>
              <a:rPr lang="en-US" dirty="0"/>
              <a:t> </a:t>
            </a:r>
            <a:r>
              <a:rPr lang="en-US" dirty="0" err="1"/>
              <a:t>của</a:t>
            </a:r>
            <a:r>
              <a:rPr lang="en-US" dirty="0"/>
              <a:t> </a:t>
            </a:r>
            <a:r>
              <a:rPr lang="en-US" dirty="0" err="1"/>
              <a:t>tỉnh</a:t>
            </a:r>
            <a:r>
              <a:rPr lang="en-US" dirty="0"/>
              <a:t> </a:t>
            </a:r>
            <a:r>
              <a:rPr lang="en-US" dirty="0" err="1"/>
              <a:t>Ontarrio</a:t>
            </a:r>
            <a:r>
              <a:rPr lang="en-US" dirty="0"/>
              <a:t>, Canada (Teaching Profession Act of the Province of Ontario, </a:t>
            </a:r>
            <a:r>
              <a:rPr lang="en-US" dirty="0" smtClean="0"/>
              <a:t>Canada)</a:t>
            </a:r>
          </a:p>
          <a:p>
            <a:pPr algn="just">
              <a:buClr>
                <a:srgbClr val="C00000"/>
              </a:buClr>
              <a:buFont typeface="Wingdings" panose="05000000000000000000" pitchFamily="2" charset="2"/>
              <a:buChar char="v"/>
            </a:pPr>
            <a:r>
              <a:rPr lang="en-US" dirty="0" err="1"/>
              <a:t>Luật</a:t>
            </a:r>
            <a:r>
              <a:rPr lang="en-US" dirty="0"/>
              <a:t> </a:t>
            </a:r>
            <a:r>
              <a:rPr lang="en-US" dirty="0" err="1"/>
              <a:t>chuyên</a:t>
            </a:r>
            <a:r>
              <a:rPr lang="en-US" dirty="0"/>
              <a:t> </a:t>
            </a:r>
            <a:r>
              <a:rPr lang="en-US" dirty="0" err="1"/>
              <a:t>nghiệp</a:t>
            </a:r>
            <a:r>
              <a:rPr lang="en-US" dirty="0"/>
              <a:t> </a:t>
            </a:r>
            <a:r>
              <a:rPr lang="en-US" dirty="0" err="1"/>
              <a:t>hóa</a:t>
            </a:r>
            <a:r>
              <a:rPr lang="en-US" dirty="0"/>
              <a:t> </a:t>
            </a:r>
            <a:r>
              <a:rPr lang="en-US" dirty="0" err="1"/>
              <a:t>nhà</a:t>
            </a:r>
            <a:r>
              <a:rPr lang="en-US" dirty="0"/>
              <a:t> </a:t>
            </a:r>
            <a:r>
              <a:rPr lang="en-US" dirty="0" err="1"/>
              <a:t>giáo</a:t>
            </a:r>
            <a:r>
              <a:rPr lang="en-US" dirty="0"/>
              <a:t> </a:t>
            </a:r>
            <a:r>
              <a:rPr lang="en-US" dirty="0" err="1"/>
              <a:t>của</a:t>
            </a:r>
            <a:r>
              <a:rPr lang="en-US" dirty="0"/>
              <a:t> </a:t>
            </a:r>
            <a:r>
              <a:rPr lang="en-US" dirty="0" err="1" smtClean="0"/>
              <a:t>Phillippines</a:t>
            </a:r>
            <a:r>
              <a:rPr lang="en-US" dirty="0"/>
              <a:t> (Philippine Teachers Professionalization </a:t>
            </a:r>
            <a:r>
              <a:rPr lang="en-US" dirty="0" smtClean="0"/>
              <a:t>Act)</a:t>
            </a:r>
          </a:p>
          <a:p>
            <a:pPr algn="just">
              <a:buClr>
                <a:srgbClr val="C00000"/>
              </a:buClr>
              <a:buFont typeface="Wingdings" panose="05000000000000000000" pitchFamily="2" charset="2"/>
              <a:buChar char="v"/>
            </a:pPr>
            <a:r>
              <a:rPr lang="en-US" dirty="0" err="1"/>
              <a:t>Luật</a:t>
            </a:r>
            <a:r>
              <a:rPr lang="en-US" dirty="0"/>
              <a:t> </a:t>
            </a:r>
            <a:r>
              <a:rPr lang="en-US" dirty="0" err="1"/>
              <a:t>Nhà</a:t>
            </a:r>
            <a:r>
              <a:rPr lang="en-US" dirty="0"/>
              <a:t> </a:t>
            </a:r>
            <a:r>
              <a:rPr lang="en-US" dirty="0" err="1"/>
              <a:t>giáo</a:t>
            </a:r>
            <a:r>
              <a:rPr lang="en-US" dirty="0"/>
              <a:t> </a:t>
            </a:r>
            <a:r>
              <a:rPr lang="en-US" dirty="0" err="1"/>
              <a:t>và</a:t>
            </a:r>
            <a:r>
              <a:rPr lang="en-US" dirty="0"/>
              <a:t> </a:t>
            </a:r>
            <a:r>
              <a:rPr lang="en-US" dirty="0" err="1"/>
              <a:t>nhân</a:t>
            </a:r>
            <a:r>
              <a:rPr lang="en-US" dirty="0"/>
              <a:t> </a:t>
            </a:r>
            <a:r>
              <a:rPr lang="en-US" dirty="0" err="1"/>
              <a:t>sự</a:t>
            </a:r>
            <a:r>
              <a:rPr lang="en-US" dirty="0"/>
              <a:t> </a:t>
            </a:r>
            <a:r>
              <a:rPr lang="en-US" dirty="0" err="1"/>
              <a:t>giáo</a:t>
            </a:r>
            <a:r>
              <a:rPr lang="en-US" dirty="0"/>
              <a:t> </a:t>
            </a:r>
            <a:r>
              <a:rPr lang="en-US" dirty="0" err="1"/>
              <a:t>dục</a:t>
            </a:r>
            <a:r>
              <a:rPr lang="en-US" dirty="0"/>
              <a:t> </a:t>
            </a:r>
            <a:r>
              <a:rPr lang="en-US" dirty="0" err="1"/>
              <a:t>chính</a:t>
            </a:r>
            <a:r>
              <a:rPr lang="en-US" dirty="0"/>
              <a:t> </a:t>
            </a:r>
            <a:r>
              <a:rPr lang="en-US" dirty="0" err="1"/>
              <a:t>phủ</a:t>
            </a:r>
            <a:r>
              <a:rPr lang="en-US" dirty="0"/>
              <a:t> </a:t>
            </a:r>
            <a:r>
              <a:rPr lang="en-US" dirty="0" err="1"/>
              <a:t>của</a:t>
            </a:r>
            <a:r>
              <a:rPr lang="en-US" dirty="0"/>
              <a:t> </a:t>
            </a:r>
            <a:r>
              <a:rPr lang="en-US" dirty="0" err="1"/>
              <a:t>Thái</a:t>
            </a:r>
            <a:r>
              <a:rPr lang="en-US" dirty="0"/>
              <a:t> Lan (Thailand Government Teachers and Education Personnel </a:t>
            </a:r>
            <a:r>
              <a:rPr lang="en-US" dirty="0" smtClean="0"/>
              <a:t>Act)</a:t>
            </a:r>
          </a:p>
          <a:p>
            <a:pPr algn="just">
              <a:buClr>
                <a:srgbClr val="C00000"/>
              </a:buClr>
              <a:buFont typeface="Wingdings" panose="05000000000000000000" pitchFamily="2" charset="2"/>
              <a:buChar char="v"/>
            </a:pPr>
            <a:r>
              <a:rPr lang="en-US" dirty="0" err="1"/>
              <a:t>Luật</a:t>
            </a:r>
            <a:r>
              <a:rPr lang="en-US" dirty="0"/>
              <a:t> </a:t>
            </a:r>
            <a:r>
              <a:rPr lang="en-US" dirty="0" err="1"/>
              <a:t>Nhà</a:t>
            </a:r>
            <a:r>
              <a:rPr lang="en-US" dirty="0"/>
              <a:t> </a:t>
            </a:r>
            <a:r>
              <a:rPr lang="en-US" dirty="0" err="1"/>
              <a:t>giáo</a:t>
            </a:r>
            <a:r>
              <a:rPr lang="en-US" dirty="0"/>
              <a:t> </a:t>
            </a:r>
            <a:r>
              <a:rPr lang="en-US" dirty="0" err="1"/>
              <a:t>và</a:t>
            </a:r>
            <a:r>
              <a:rPr lang="en-US" dirty="0"/>
              <a:t> </a:t>
            </a:r>
            <a:r>
              <a:rPr lang="en-US" dirty="0" err="1"/>
              <a:t>hội</a:t>
            </a:r>
            <a:r>
              <a:rPr lang="en-US" dirty="0"/>
              <a:t> </a:t>
            </a:r>
            <a:r>
              <a:rPr lang="en-US" dirty="0" err="1"/>
              <a:t>đồng</a:t>
            </a:r>
            <a:r>
              <a:rPr lang="en-US" dirty="0"/>
              <a:t> </a:t>
            </a:r>
            <a:r>
              <a:rPr lang="en-US" dirty="0" err="1"/>
              <a:t>nhân</a:t>
            </a:r>
            <a:r>
              <a:rPr lang="en-US" dirty="0"/>
              <a:t> </a:t>
            </a:r>
            <a:r>
              <a:rPr lang="en-US" dirty="0" err="1"/>
              <a:t>sự</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Thái</a:t>
            </a:r>
            <a:r>
              <a:rPr lang="en-US" dirty="0"/>
              <a:t> Lan (The Teachers and Educational Personnel Council Act of </a:t>
            </a:r>
            <a:r>
              <a:rPr lang="en-US" dirty="0" smtClean="0"/>
              <a:t>Thailand)</a:t>
            </a:r>
          </a:p>
          <a:p>
            <a:pPr algn="just">
              <a:buClr>
                <a:srgbClr val="C00000"/>
              </a:buClr>
              <a:buFont typeface="Wingdings" panose="05000000000000000000" pitchFamily="2" charset="2"/>
              <a:buChar char="v"/>
            </a:pPr>
            <a:r>
              <a:rPr lang="en-US" dirty="0" err="1" smtClean="0"/>
              <a:t>Luật</a:t>
            </a:r>
            <a:r>
              <a:rPr lang="en-US" dirty="0" smtClean="0"/>
              <a:t> </a:t>
            </a:r>
            <a:r>
              <a:rPr lang="en-US" dirty="0" err="1" smtClean="0"/>
              <a:t>Giáo</a:t>
            </a:r>
            <a:r>
              <a:rPr lang="en-US" dirty="0" smtClean="0"/>
              <a:t> </a:t>
            </a:r>
            <a:r>
              <a:rPr lang="en-US" dirty="0" err="1" smtClean="0"/>
              <a:t>viên</a:t>
            </a:r>
            <a:r>
              <a:rPr lang="en-US" dirty="0" smtClean="0"/>
              <a:t> </a:t>
            </a:r>
            <a:r>
              <a:rPr lang="en-US" dirty="0" err="1" smtClean="0"/>
              <a:t>và</a:t>
            </a:r>
            <a:r>
              <a:rPr lang="en-US" dirty="0" smtClean="0"/>
              <a:t> </a:t>
            </a:r>
            <a:r>
              <a:rPr lang="en-US" dirty="0" err="1" smtClean="0"/>
              <a:t>giảng</a:t>
            </a:r>
            <a:r>
              <a:rPr lang="en-US" dirty="0" smtClean="0"/>
              <a:t> </a:t>
            </a:r>
            <a:r>
              <a:rPr lang="en-US" dirty="0" err="1" smtClean="0"/>
              <a:t>viên</a:t>
            </a:r>
            <a:r>
              <a:rPr lang="en-US" dirty="0" smtClean="0"/>
              <a:t> </a:t>
            </a:r>
            <a:r>
              <a:rPr lang="en-US" dirty="0" err="1"/>
              <a:t>của</a:t>
            </a:r>
            <a:r>
              <a:rPr lang="en-US" dirty="0"/>
              <a:t> </a:t>
            </a:r>
            <a:r>
              <a:rPr lang="en-US" dirty="0" smtClean="0"/>
              <a:t>Indonesia (Indonesia Law on teachers and lecturers)</a:t>
            </a:r>
          </a:p>
          <a:p>
            <a:pPr algn="just">
              <a:buClr>
                <a:srgbClr val="C00000"/>
              </a:buClr>
              <a:buFont typeface="Wingdings" panose="05000000000000000000" pitchFamily="2" charset="2"/>
              <a:buChar char="v"/>
            </a:pPr>
            <a:r>
              <a:rPr lang="en-US" dirty="0" err="1" smtClean="0"/>
              <a:t>Luật</a:t>
            </a:r>
            <a:r>
              <a:rPr lang="en-US" dirty="0" smtClean="0"/>
              <a:t> </a:t>
            </a:r>
            <a:r>
              <a:rPr lang="en-US" dirty="0" err="1" smtClean="0"/>
              <a:t>nhà</a:t>
            </a:r>
            <a:r>
              <a:rPr lang="en-US" dirty="0" smtClean="0"/>
              <a:t> </a:t>
            </a:r>
            <a:r>
              <a:rPr lang="en-US" dirty="0" err="1" smtClean="0"/>
              <a:t>giáo</a:t>
            </a:r>
            <a:r>
              <a:rPr lang="en-US" dirty="0" smtClean="0"/>
              <a:t> </a:t>
            </a:r>
            <a:r>
              <a:rPr lang="en-US" dirty="0" err="1" smtClean="0"/>
              <a:t>của</a:t>
            </a:r>
            <a:r>
              <a:rPr lang="en-US" dirty="0" smtClean="0"/>
              <a:t> </a:t>
            </a:r>
            <a:r>
              <a:rPr lang="en-US" dirty="0" err="1" smtClean="0"/>
              <a:t>Đài</a:t>
            </a:r>
            <a:r>
              <a:rPr lang="en-US" dirty="0"/>
              <a:t> Loan (Taiwan Teachers </a:t>
            </a:r>
            <a:r>
              <a:rPr lang="en-US" dirty="0" smtClean="0"/>
              <a:t>Act)…</a:t>
            </a:r>
          </a:p>
          <a:p>
            <a:pPr marL="0" indent="0" algn="just">
              <a:buClr>
                <a:srgbClr val="C00000"/>
              </a:buClr>
              <a:buNone/>
            </a:pPr>
            <a:r>
              <a:rPr lang="en-US" dirty="0" err="1" smtClean="0"/>
              <a:t>Các</a:t>
            </a:r>
            <a:r>
              <a:rPr lang="en-US" dirty="0" smtClean="0"/>
              <a:t> </a:t>
            </a:r>
            <a:r>
              <a:rPr lang="en-US" dirty="0" err="1" smtClean="0"/>
              <a:t>luật</a:t>
            </a:r>
            <a:r>
              <a:rPr lang="en-US" dirty="0" smtClean="0"/>
              <a:t> </a:t>
            </a:r>
            <a:r>
              <a:rPr lang="en-US" dirty="0" err="1" smtClean="0"/>
              <a:t>Nhà</a:t>
            </a:r>
            <a:r>
              <a:rPr lang="en-US" dirty="0" smtClean="0"/>
              <a:t> </a:t>
            </a:r>
            <a:r>
              <a:rPr lang="en-US" dirty="0" err="1" smtClean="0"/>
              <a:t>giáo</a:t>
            </a:r>
            <a:r>
              <a:rPr lang="en-US" dirty="0" smtClean="0"/>
              <a:t> </a:t>
            </a:r>
            <a:r>
              <a:rPr lang="en-US" dirty="0" err="1" smtClean="0"/>
              <a:t>có</a:t>
            </a:r>
            <a:r>
              <a:rPr lang="en-US" dirty="0" smtClean="0"/>
              <a:t> </a:t>
            </a:r>
            <a:r>
              <a:rPr lang="en-US" dirty="0" err="1" smtClean="0"/>
              <a:t>những</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khung</a:t>
            </a:r>
            <a:r>
              <a:rPr lang="en-US" dirty="0" smtClean="0"/>
              <a:t> (</a:t>
            </a:r>
            <a:r>
              <a:rPr lang="en-US" dirty="0" err="1" smtClean="0"/>
              <a:t>như</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của</a:t>
            </a:r>
            <a:r>
              <a:rPr lang="en-US" dirty="0" smtClean="0"/>
              <a:t> </a:t>
            </a:r>
            <a:r>
              <a:rPr lang="en-US" dirty="0" err="1" smtClean="0"/>
              <a:t>Trung</a:t>
            </a:r>
            <a:r>
              <a:rPr lang="en-US" dirty="0" smtClean="0"/>
              <a:t> </a:t>
            </a:r>
            <a:r>
              <a:rPr lang="en-US" dirty="0" err="1" smtClean="0"/>
              <a:t>Quốc</a:t>
            </a:r>
            <a:r>
              <a:rPr lang="en-US" dirty="0" smtClean="0"/>
              <a:t>) </a:t>
            </a:r>
            <a:r>
              <a:rPr lang="en-US" dirty="0" err="1" smtClean="0"/>
              <a:t>hoặc</a:t>
            </a:r>
            <a:r>
              <a:rPr lang="en-US" dirty="0" smtClean="0"/>
              <a:t> chi </a:t>
            </a:r>
            <a:r>
              <a:rPr lang="en-US" dirty="0" err="1" smtClean="0"/>
              <a:t>tiết</a:t>
            </a:r>
            <a:r>
              <a:rPr lang="en-US" dirty="0" smtClean="0"/>
              <a:t> (</a:t>
            </a:r>
            <a:r>
              <a:rPr lang="en-US" dirty="0" err="1" smtClean="0"/>
              <a:t>như</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của</a:t>
            </a:r>
            <a:r>
              <a:rPr lang="en-US" dirty="0" smtClean="0"/>
              <a:t> </a:t>
            </a:r>
            <a:r>
              <a:rPr lang="en-US" dirty="0" err="1" smtClean="0"/>
              <a:t>Thái</a:t>
            </a:r>
            <a:r>
              <a:rPr lang="en-US" dirty="0" smtClean="0"/>
              <a:t> Lan) </a:t>
            </a:r>
            <a:r>
              <a:rPr lang="en-US" dirty="0" err="1" smtClean="0"/>
              <a:t>về</a:t>
            </a:r>
            <a:r>
              <a:rPr lang="en-US" dirty="0" smtClean="0"/>
              <a:t> </a:t>
            </a:r>
            <a:r>
              <a:rPr lang="en-US" dirty="0" err="1" smtClean="0"/>
              <a:t>các</a:t>
            </a:r>
            <a:r>
              <a:rPr lang="en-US" dirty="0" smtClean="0"/>
              <a:t> </a:t>
            </a:r>
            <a:r>
              <a:rPr lang="en-US" dirty="0" err="1" smtClean="0"/>
              <a:t>nội</a:t>
            </a:r>
            <a:r>
              <a:rPr lang="en-US" dirty="0" smtClean="0"/>
              <a:t> dung QLNN </a:t>
            </a:r>
            <a:r>
              <a:rPr lang="en-US" dirty="0" err="1" smtClean="0"/>
              <a:t>về</a:t>
            </a:r>
            <a:r>
              <a:rPr lang="en-US" dirty="0" smtClean="0"/>
              <a:t> </a:t>
            </a:r>
            <a:r>
              <a:rPr lang="en-US" dirty="0" err="1" smtClean="0"/>
              <a:t>nhà</a:t>
            </a:r>
            <a:r>
              <a:rPr lang="en-US" dirty="0" smtClean="0"/>
              <a:t> </a:t>
            </a:r>
            <a:r>
              <a:rPr lang="en-US" dirty="0" err="1" smtClean="0"/>
              <a:t>giáo</a:t>
            </a:r>
            <a:r>
              <a:rPr lang="en-US" dirty="0" smtClean="0"/>
              <a:t> </a:t>
            </a:r>
            <a:r>
              <a:rPr lang="en-US" dirty="0" err="1" smtClean="0"/>
              <a:t>theo</a:t>
            </a:r>
            <a:r>
              <a:rPr lang="en-US" dirty="0" smtClean="0"/>
              <a:t> </a:t>
            </a:r>
            <a:r>
              <a:rPr lang="en-US" dirty="0" err="1" smtClean="0"/>
              <a:t>tiếp</a:t>
            </a:r>
            <a:r>
              <a:rPr lang="en-US" dirty="0" smtClean="0"/>
              <a:t> </a:t>
            </a:r>
            <a:r>
              <a:rPr lang="en-US" dirty="0" err="1" smtClean="0"/>
              <a:t>cận</a:t>
            </a:r>
            <a:r>
              <a:rPr lang="en-US" dirty="0" smtClean="0"/>
              <a:t> </a:t>
            </a:r>
            <a:r>
              <a:rPr lang="en-US" dirty="0" err="1" smtClean="0"/>
              <a:t>nguồn</a:t>
            </a:r>
            <a:r>
              <a:rPr lang="en-US" dirty="0" smtClean="0"/>
              <a:t> </a:t>
            </a:r>
            <a:r>
              <a:rPr lang="en-US" dirty="0" err="1" smtClean="0"/>
              <a:t>nhân</a:t>
            </a:r>
            <a:r>
              <a:rPr lang="en-US" dirty="0" smtClean="0"/>
              <a:t> </a:t>
            </a:r>
            <a:r>
              <a:rPr lang="en-US" dirty="0" err="1" smtClean="0"/>
              <a:t>lực</a:t>
            </a: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403175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589"/>
          </a:xfrm>
        </p:spPr>
        <p:txBody>
          <a:bodyPr>
            <a:normAutofit fontScale="90000"/>
          </a:bodyPr>
          <a:lstStyle/>
          <a:p>
            <a:pPr algn="ctr"/>
            <a:r>
              <a:rPr lang="vi-VN" sz="3600" b="1" dirty="0">
                <a:solidFill>
                  <a:srgbClr val="C00000"/>
                </a:solidFill>
              </a:rPr>
              <a:t>Phát triển một chương </a:t>
            </a:r>
            <a:r>
              <a:rPr lang="vi-VN" sz="3600" b="1" dirty="0" smtClean="0">
                <a:solidFill>
                  <a:srgbClr val="C00000"/>
                </a:solidFill>
              </a:rPr>
              <a:t>riêng</a:t>
            </a:r>
            <a:r>
              <a:rPr lang="en-US" sz="3600" b="1" dirty="0" smtClean="0">
                <a:solidFill>
                  <a:srgbClr val="C00000"/>
                </a:solidFill>
              </a:rPr>
              <a:t/>
            </a:r>
            <a:br>
              <a:rPr lang="en-US" sz="3600" b="1" dirty="0" smtClean="0">
                <a:solidFill>
                  <a:srgbClr val="C00000"/>
                </a:solidFill>
              </a:rPr>
            </a:br>
            <a:r>
              <a:rPr lang="vi-VN" sz="3600" b="1" dirty="0" smtClean="0">
                <a:solidFill>
                  <a:srgbClr val="C00000"/>
                </a:solidFill>
              </a:rPr>
              <a:t> </a:t>
            </a:r>
            <a:r>
              <a:rPr lang="vi-VN" sz="3600" b="1" dirty="0">
                <a:solidFill>
                  <a:srgbClr val="C00000"/>
                </a:solidFill>
              </a:rPr>
              <a:t>về nhà giáo trong Bộ Luật Giáo dục</a:t>
            </a:r>
            <a:endParaRPr lang="en-US" sz="3600" b="1" dirty="0">
              <a:solidFill>
                <a:srgbClr val="C00000"/>
              </a:solidFill>
            </a:endParaRPr>
          </a:p>
        </p:txBody>
      </p:sp>
      <p:sp>
        <p:nvSpPr>
          <p:cNvPr id="3" name="Content Placeholder 2"/>
          <p:cNvSpPr>
            <a:spLocks noGrp="1"/>
          </p:cNvSpPr>
          <p:nvPr>
            <p:ph sz="half" idx="1"/>
          </p:nvPr>
        </p:nvSpPr>
        <p:spPr>
          <a:xfrm>
            <a:off x="838200" y="1240972"/>
            <a:ext cx="6542314" cy="4935992"/>
          </a:xfrm>
          <a:ln w="3175">
            <a:solidFill>
              <a:schemeClr val="tx1"/>
            </a:solidFill>
          </a:ln>
        </p:spPr>
        <p:txBody>
          <a:bodyPr>
            <a:normAutofit fontScale="85000" lnSpcReduction="20000"/>
          </a:bodyPr>
          <a:lstStyle/>
          <a:p>
            <a:pPr marL="0" indent="0">
              <a:buNone/>
            </a:pPr>
            <a:r>
              <a:rPr lang="en-US" dirty="0" err="1" smtClean="0"/>
              <a:t>Bộ</a:t>
            </a:r>
            <a:r>
              <a:rPr lang="en-US" dirty="0" smtClean="0"/>
              <a:t> </a:t>
            </a:r>
            <a:r>
              <a:rPr lang="en-US" dirty="0" err="1" smtClean="0"/>
              <a:t>Luật</a:t>
            </a:r>
            <a:r>
              <a:rPr lang="en-US" dirty="0" smtClean="0"/>
              <a:t> </a:t>
            </a:r>
            <a:r>
              <a:rPr lang="en-US" dirty="0" err="1" smtClean="0"/>
              <a:t>Giáo</a:t>
            </a:r>
            <a:r>
              <a:rPr lang="en-US" dirty="0" smtClean="0"/>
              <a:t> </a:t>
            </a:r>
            <a:r>
              <a:rPr lang="en-US" dirty="0" err="1" smtClean="0"/>
              <a:t>dục</a:t>
            </a:r>
            <a:r>
              <a:rPr lang="en-US" dirty="0" smtClean="0"/>
              <a:t> </a:t>
            </a:r>
            <a:r>
              <a:rPr lang="en-US" dirty="0" err="1" smtClean="0"/>
              <a:t>Pháp</a:t>
            </a:r>
            <a:r>
              <a:rPr lang="en-US" dirty="0" smtClean="0"/>
              <a:t>:</a:t>
            </a:r>
          </a:p>
          <a:p>
            <a:pPr marL="0" indent="0">
              <a:buNone/>
            </a:pPr>
            <a:r>
              <a:rPr lang="vi-VN" dirty="0" smtClean="0"/>
              <a:t>-</a:t>
            </a:r>
            <a:r>
              <a:rPr lang="en-US" dirty="0" smtClean="0"/>
              <a:t> </a:t>
            </a:r>
            <a:r>
              <a:rPr lang="vi-VN" dirty="0" smtClean="0"/>
              <a:t>Quyển </a:t>
            </a:r>
            <a:r>
              <a:rPr lang="vi-VN" dirty="0"/>
              <a:t>1: Các nguyên tắc chung về giáo dục</a:t>
            </a:r>
          </a:p>
          <a:p>
            <a:pPr marL="0" indent="0">
              <a:buNone/>
            </a:pPr>
            <a:r>
              <a:rPr lang="vi-VN" dirty="0" smtClean="0"/>
              <a:t>-</a:t>
            </a:r>
            <a:r>
              <a:rPr lang="en-US" dirty="0" smtClean="0"/>
              <a:t> </a:t>
            </a:r>
            <a:r>
              <a:rPr lang="vi-VN" dirty="0" smtClean="0"/>
              <a:t>Quyển </a:t>
            </a:r>
            <a:r>
              <a:rPr lang="vi-VN" dirty="0"/>
              <a:t>2: Quản trị giáo dục</a:t>
            </a:r>
          </a:p>
          <a:p>
            <a:pPr marL="0" indent="0">
              <a:buNone/>
            </a:pPr>
            <a:r>
              <a:rPr lang="vi-VN" dirty="0" smtClean="0"/>
              <a:t>-</a:t>
            </a:r>
            <a:r>
              <a:rPr lang="en-US" dirty="0" smtClean="0"/>
              <a:t> </a:t>
            </a:r>
            <a:r>
              <a:rPr lang="vi-VN" dirty="0" smtClean="0"/>
              <a:t>Quyển </a:t>
            </a:r>
            <a:r>
              <a:rPr lang="vi-VN" dirty="0"/>
              <a:t>3: Tổ chức dạy học</a:t>
            </a:r>
          </a:p>
          <a:p>
            <a:pPr marL="0" indent="0">
              <a:buNone/>
            </a:pPr>
            <a:r>
              <a:rPr lang="vi-VN" dirty="0" smtClean="0"/>
              <a:t>-</a:t>
            </a:r>
            <a:r>
              <a:rPr lang="en-US" dirty="0" smtClean="0"/>
              <a:t> </a:t>
            </a:r>
            <a:r>
              <a:rPr lang="vi-VN" dirty="0" smtClean="0"/>
              <a:t>Quyển </a:t>
            </a:r>
            <a:r>
              <a:rPr lang="vi-VN" dirty="0"/>
              <a:t>4: Các cơ sở giáo dục phổ thông</a:t>
            </a:r>
          </a:p>
          <a:p>
            <a:pPr marL="0" indent="0">
              <a:buNone/>
            </a:pPr>
            <a:r>
              <a:rPr lang="vi-VN" dirty="0" smtClean="0"/>
              <a:t>-</a:t>
            </a:r>
            <a:r>
              <a:rPr lang="en-US" dirty="0" smtClean="0"/>
              <a:t> </a:t>
            </a:r>
            <a:r>
              <a:rPr lang="vi-VN" dirty="0" smtClean="0"/>
              <a:t>Quyển </a:t>
            </a:r>
            <a:r>
              <a:rPr lang="vi-VN" dirty="0"/>
              <a:t>5: Đời sống học đường phổ thông</a:t>
            </a:r>
          </a:p>
          <a:p>
            <a:pPr marL="0" indent="0">
              <a:buNone/>
            </a:pPr>
            <a:r>
              <a:rPr lang="vi-VN" dirty="0" smtClean="0"/>
              <a:t>-</a:t>
            </a:r>
            <a:r>
              <a:rPr lang="en-US" dirty="0" smtClean="0"/>
              <a:t> </a:t>
            </a:r>
            <a:r>
              <a:rPr lang="vi-VN" dirty="0" smtClean="0"/>
              <a:t>Quyển </a:t>
            </a:r>
            <a:r>
              <a:rPr lang="vi-VN" dirty="0"/>
              <a:t>6: Tổ chức giáo dục đại học</a:t>
            </a:r>
          </a:p>
          <a:p>
            <a:pPr marL="0" indent="0">
              <a:buNone/>
            </a:pPr>
            <a:r>
              <a:rPr lang="vi-VN" dirty="0" smtClean="0"/>
              <a:t>-</a:t>
            </a:r>
            <a:r>
              <a:rPr lang="en-US" dirty="0" smtClean="0"/>
              <a:t> </a:t>
            </a:r>
            <a:r>
              <a:rPr lang="vi-VN" dirty="0" smtClean="0"/>
              <a:t>Quyển </a:t>
            </a:r>
            <a:r>
              <a:rPr lang="vi-VN" dirty="0"/>
              <a:t>7: Các cơ sở giáo dục đại học</a:t>
            </a:r>
          </a:p>
          <a:p>
            <a:pPr marL="0" indent="0">
              <a:buNone/>
            </a:pPr>
            <a:r>
              <a:rPr lang="vi-VN" dirty="0" smtClean="0"/>
              <a:t>-</a:t>
            </a:r>
            <a:r>
              <a:rPr lang="en-US" dirty="0" smtClean="0"/>
              <a:t> </a:t>
            </a:r>
            <a:r>
              <a:rPr lang="vi-VN" dirty="0" smtClean="0"/>
              <a:t>Quyển </a:t>
            </a:r>
            <a:r>
              <a:rPr lang="vi-VN" dirty="0"/>
              <a:t>8: Đời sống học đường đại học</a:t>
            </a:r>
          </a:p>
          <a:p>
            <a:pPr marL="0" indent="0" algn="just">
              <a:buNone/>
            </a:pPr>
            <a:r>
              <a:rPr lang="vi-VN" dirty="0" smtClean="0"/>
              <a:t>-</a:t>
            </a:r>
            <a:r>
              <a:rPr lang="en-US" dirty="0" smtClean="0"/>
              <a:t> </a:t>
            </a:r>
            <a:r>
              <a:rPr lang="vi-VN" b="1" dirty="0" smtClean="0"/>
              <a:t>Quyển </a:t>
            </a:r>
            <a:r>
              <a:rPr lang="vi-VN" b="1" dirty="0"/>
              <a:t>9: Nhân sự giáo </a:t>
            </a:r>
            <a:r>
              <a:rPr lang="vi-VN" b="1" dirty="0" smtClean="0"/>
              <a:t>dục</a:t>
            </a:r>
            <a:r>
              <a:rPr lang="en-US" b="1" dirty="0" smtClean="0"/>
              <a:t> </a:t>
            </a:r>
            <a:r>
              <a:rPr lang="en-US" dirty="0" smtClean="0"/>
              <a:t>(</a:t>
            </a:r>
            <a:r>
              <a:rPr lang="vi-VN" dirty="0" smtClean="0"/>
              <a:t>gồm </a:t>
            </a:r>
            <a:r>
              <a:rPr lang="vi-VN" dirty="0"/>
              <a:t>7 phần, 29 chương, 98 điều quy định chi tiết về nhiệm vụ, quyền, trách nhiệm, tiền lương và các lợi ích khác của nhà giáo và nhân sự giáo dục trong hệ thống giáo dục </a:t>
            </a:r>
            <a:r>
              <a:rPr lang="vi-VN" dirty="0" smtClean="0"/>
              <a:t>Pháp</a:t>
            </a:r>
            <a:r>
              <a:rPr lang="en-US" dirty="0" smtClean="0"/>
              <a:t>)</a:t>
            </a:r>
            <a:endParaRPr lang="vi-VN" dirty="0"/>
          </a:p>
          <a:p>
            <a:pPr marL="0" indent="0">
              <a:buNone/>
            </a:pPr>
            <a:endParaRPr lang="en-US" dirty="0"/>
          </a:p>
        </p:txBody>
      </p:sp>
      <p:sp>
        <p:nvSpPr>
          <p:cNvPr id="4" name="Content Placeholder 3"/>
          <p:cNvSpPr>
            <a:spLocks noGrp="1"/>
          </p:cNvSpPr>
          <p:nvPr>
            <p:ph sz="half" idx="2"/>
          </p:nvPr>
        </p:nvSpPr>
        <p:spPr>
          <a:xfrm>
            <a:off x="7524206" y="1240972"/>
            <a:ext cx="3829594" cy="4935991"/>
          </a:xfrm>
          <a:ln w="3175">
            <a:solidFill>
              <a:schemeClr val="tx1"/>
            </a:solidFill>
          </a:ln>
        </p:spPr>
        <p:txBody>
          <a:bodyPr>
            <a:normAutofit fontScale="85000" lnSpcReduction="20000"/>
          </a:bodyPr>
          <a:lstStyle/>
          <a:p>
            <a:pPr marL="0" indent="0" algn="just">
              <a:buNone/>
            </a:pPr>
            <a:r>
              <a:rPr lang="en-US" dirty="0" err="1" smtClean="0"/>
              <a:t>Bộ</a:t>
            </a:r>
            <a:r>
              <a:rPr lang="en-US" dirty="0" smtClean="0"/>
              <a:t> </a:t>
            </a:r>
            <a:r>
              <a:rPr lang="en-US" dirty="0" err="1" smtClean="0"/>
              <a:t>Luật</a:t>
            </a:r>
            <a:r>
              <a:rPr lang="en-US" dirty="0" smtClean="0"/>
              <a:t> </a:t>
            </a:r>
            <a:r>
              <a:rPr lang="en-US" dirty="0" err="1" smtClean="0"/>
              <a:t>Giáo</a:t>
            </a:r>
            <a:r>
              <a:rPr lang="en-US" dirty="0" smtClean="0"/>
              <a:t> </a:t>
            </a:r>
            <a:r>
              <a:rPr lang="en-US" dirty="0" err="1" smtClean="0"/>
              <a:t>dục</a:t>
            </a:r>
            <a:r>
              <a:rPr lang="en-US" dirty="0" smtClean="0"/>
              <a:t> bang Texas, </a:t>
            </a:r>
            <a:r>
              <a:rPr lang="en-US" dirty="0" err="1" smtClean="0"/>
              <a:t>Mỹ</a:t>
            </a:r>
            <a:endParaRPr lang="en-US" dirty="0" smtClean="0"/>
          </a:p>
          <a:p>
            <a:pPr marL="0" indent="0" algn="just">
              <a:buNone/>
            </a:pPr>
            <a:r>
              <a:rPr lang="en-US" dirty="0" err="1" smtClean="0"/>
              <a:t>Có</a:t>
            </a:r>
            <a:r>
              <a:rPr lang="en-US" dirty="0" smtClean="0"/>
              <a:t> </a:t>
            </a:r>
            <a:r>
              <a:rPr lang="vi-VN" dirty="0" smtClean="0"/>
              <a:t>6 </a:t>
            </a:r>
            <a:r>
              <a:rPr lang="vi-VN" dirty="0"/>
              <a:t>tiêu đề (Title), trong đó tiêu đê </a:t>
            </a:r>
            <a:r>
              <a:rPr lang="en-US" dirty="0" smtClean="0"/>
              <a:t>2 </a:t>
            </a:r>
            <a:r>
              <a:rPr lang="en-US" dirty="0" err="1" smtClean="0"/>
              <a:t>về</a:t>
            </a:r>
            <a:r>
              <a:rPr lang="en-US" dirty="0" smtClean="0"/>
              <a:t> </a:t>
            </a:r>
            <a:r>
              <a:rPr lang="vi-VN" dirty="0" smtClean="0"/>
              <a:t>Giáo </a:t>
            </a:r>
            <a:r>
              <a:rPr lang="vi-VN" dirty="0"/>
              <a:t>dục công lập có </a:t>
            </a:r>
            <a:r>
              <a:rPr lang="vi-VN" b="1" dirty="0"/>
              <a:t>chương 21 quy định về nhà giáo. </a:t>
            </a:r>
            <a:endParaRPr lang="en-US" b="1" dirty="0" smtClean="0"/>
          </a:p>
          <a:p>
            <a:pPr marL="0" indent="0" algn="just">
              <a:buNone/>
            </a:pPr>
            <a:r>
              <a:rPr lang="vi-VN" dirty="0" smtClean="0"/>
              <a:t>Chương </a:t>
            </a:r>
            <a:r>
              <a:rPr lang="vi-VN" dirty="0"/>
              <a:t>21 gồm 15 mục, 167 điều, thể chế hóa hầu hết mọi lĩnh vực chính sách liên quan đến nhà giáo công lập từ tuyển dụng, chứng nhận nhà giáo, hợp đồng nhà giáo đến nhiệm vụ, quyền lợi nhà giáo, cùng các chương trình phát triển nhà giáo.</a:t>
            </a:r>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28</a:t>
            </a:fld>
            <a:endParaRPr lang="en-US"/>
          </a:p>
        </p:txBody>
      </p:sp>
    </p:spTree>
    <p:extLst>
      <p:ext uri="{BB962C8B-B14F-4D97-AF65-F5344CB8AC3E}">
        <p14:creationId xmlns:p14="http://schemas.microsoft.com/office/powerpoint/2010/main" val="941197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fontScale="90000"/>
          </a:bodyPr>
          <a:lstStyle/>
          <a:p>
            <a:pPr algn="ctr"/>
            <a:r>
              <a:rPr lang="en-US" sz="3600" b="1" dirty="0" smtClean="0">
                <a:solidFill>
                  <a:srgbClr val="C00000"/>
                </a:solidFill>
              </a:rPr>
              <a:t>Ban </a:t>
            </a:r>
            <a:r>
              <a:rPr lang="en-US" sz="3600" b="1" dirty="0" err="1" smtClean="0">
                <a:solidFill>
                  <a:srgbClr val="C00000"/>
                </a:solidFill>
              </a:rPr>
              <a:t>hành</a:t>
            </a:r>
            <a:r>
              <a:rPr lang="en-US" sz="3600" b="1" dirty="0" smtClean="0">
                <a:solidFill>
                  <a:srgbClr val="C00000"/>
                </a:solidFill>
              </a:rPr>
              <a:t> </a:t>
            </a:r>
            <a:r>
              <a:rPr lang="vi-VN" sz="3600" b="1" dirty="0" smtClean="0">
                <a:solidFill>
                  <a:srgbClr val="C00000"/>
                </a:solidFill>
              </a:rPr>
              <a:t>luật </a:t>
            </a:r>
            <a:r>
              <a:rPr lang="en-US" sz="3600" b="1" dirty="0" err="1" smtClean="0">
                <a:solidFill>
                  <a:srgbClr val="C00000"/>
                </a:solidFill>
              </a:rPr>
              <a:t>chuyên</a:t>
            </a:r>
            <a:r>
              <a:rPr lang="en-US" sz="3600" b="1" dirty="0" smtClean="0">
                <a:solidFill>
                  <a:srgbClr val="C00000"/>
                </a:solidFill>
              </a:rPr>
              <a:t> </a:t>
            </a:r>
            <a:r>
              <a:rPr lang="en-US" sz="3600" b="1" dirty="0" err="1" smtClean="0">
                <a:solidFill>
                  <a:srgbClr val="C00000"/>
                </a:solidFill>
              </a:rPr>
              <a:t>biệt</a:t>
            </a:r>
            <a:r>
              <a:rPr lang="vi-VN" sz="3600" b="1" dirty="0" smtClean="0">
                <a:solidFill>
                  <a:srgbClr val="C00000"/>
                </a:solidFill>
              </a:rPr>
              <a:t> </a:t>
            </a:r>
            <a:r>
              <a:rPr lang="vi-VN" sz="3600" b="1" dirty="0">
                <a:solidFill>
                  <a:srgbClr val="C00000"/>
                </a:solidFill>
              </a:rPr>
              <a:t>thể chế </a:t>
            </a:r>
            <a:r>
              <a:rPr lang="vi-VN" sz="3600" b="1" dirty="0" smtClean="0">
                <a:solidFill>
                  <a:srgbClr val="C00000"/>
                </a:solidFill>
              </a:rPr>
              <a:t>hóa</a:t>
            </a:r>
            <a:r>
              <a:rPr lang="en-US" sz="3600" b="1" dirty="0" smtClean="0">
                <a:solidFill>
                  <a:srgbClr val="C00000"/>
                </a:solidFill>
              </a:rPr>
              <a:t/>
            </a:r>
            <a:br>
              <a:rPr lang="en-US" sz="3600" b="1" dirty="0" smtClean="0">
                <a:solidFill>
                  <a:srgbClr val="C00000"/>
                </a:solidFill>
              </a:rPr>
            </a:br>
            <a:r>
              <a:rPr lang="vi-VN" sz="3600" b="1" dirty="0" smtClean="0">
                <a:solidFill>
                  <a:srgbClr val="C00000"/>
                </a:solidFill>
              </a:rPr>
              <a:t> </a:t>
            </a:r>
            <a:r>
              <a:rPr lang="vi-VN" sz="3600" b="1" dirty="0">
                <a:solidFill>
                  <a:srgbClr val="C00000"/>
                </a:solidFill>
              </a:rPr>
              <a:t>một số chính sách đặc trưng của nhà giáo</a:t>
            </a:r>
            <a:endParaRPr lang="en-US" sz="3600" b="1" dirty="0">
              <a:solidFill>
                <a:srgbClr val="C00000"/>
              </a:solidFill>
            </a:endParaRPr>
          </a:p>
        </p:txBody>
      </p:sp>
      <p:sp>
        <p:nvSpPr>
          <p:cNvPr id="3" name="Content Placeholder 2"/>
          <p:cNvSpPr>
            <a:spLocks noGrp="1"/>
          </p:cNvSpPr>
          <p:nvPr>
            <p:ph idx="1"/>
          </p:nvPr>
        </p:nvSpPr>
        <p:spPr>
          <a:xfrm>
            <a:off x="838200" y="1384663"/>
            <a:ext cx="10515600" cy="4792300"/>
          </a:xfrm>
        </p:spPr>
        <p:txBody>
          <a:bodyPr>
            <a:normAutofit fontScale="92500" lnSpcReduction="20000"/>
          </a:bodyPr>
          <a:lstStyle/>
          <a:p>
            <a:pPr algn="just">
              <a:buClr>
                <a:srgbClr val="C00000"/>
              </a:buClr>
              <a:buFont typeface="Wingdings" panose="05000000000000000000" pitchFamily="2" charset="2"/>
              <a:buChar char="v"/>
            </a:pPr>
            <a:r>
              <a:rPr lang="en-US" dirty="0" err="1" smtClean="0"/>
              <a:t>Các</a:t>
            </a:r>
            <a:r>
              <a:rPr lang="en-US" dirty="0" smtClean="0"/>
              <a:t> </a:t>
            </a:r>
            <a:r>
              <a:rPr lang="en-US" dirty="0" err="1" smtClean="0"/>
              <a:t>luật</a:t>
            </a:r>
            <a:r>
              <a:rPr lang="en-US" dirty="0" smtClean="0"/>
              <a:t> </a:t>
            </a:r>
            <a:r>
              <a:rPr lang="en-US" dirty="0" err="1" smtClean="0"/>
              <a:t>về</a:t>
            </a:r>
            <a:r>
              <a:rPr lang="en-US" dirty="0" smtClean="0"/>
              <a:t> </a:t>
            </a:r>
            <a:r>
              <a:rPr lang="en-US" dirty="0" err="1" smtClean="0"/>
              <a:t>tính</a:t>
            </a:r>
            <a:r>
              <a:rPr lang="en-US" dirty="0" smtClean="0"/>
              <a:t> </a:t>
            </a:r>
            <a:r>
              <a:rPr lang="en-US" dirty="0" err="1" smtClean="0"/>
              <a:t>chuyên</a:t>
            </a:r>
            <a:r>
              <a:rPr lang="en-US" dirty="0" smtClean="0"/>
              <a:t> </a:t>
            </a:r>
            <a:r>
              <a:rPr lang="en-US" dirty="0" err="1" smtClean="0"/>
              <a:t>nghiệp</a:t>
            </a:r>
            <a:r>
              <a:rPr lang="en-US" dirty="0" smtClean="0"/>
              <a:t> </a:t>
            </a:r>
            <a:r>
              <a:rPr lang="en-US" dirty="0" err="1" smtClean="0"/>
              <a:t>của</a:t>
            </a:r>
            <a:r>
              <a:rPr lang="en-US" dirty="0" smtClean="0"/>
              <a:t> </a:t>
            </a:r>
            <a:r>
              <a:rPr lang="en-US" dirty="0" err="1" smtClean="0"/>
              <a:t>nghề</a:t>
            </a:r>
            <a:r>
              <a:rPr lang="en-US" dirty="0" smtClean="0"/>
              <a:t> </a:t>
            </a:r>
            <a:r>
              <a:rPr lang="en-US" dirty="0" err="1" smtClean="0"/>
              <a:t>dạy</a:t>
            </a:r>
            <a:r>
              <a:rPr lang="en-US" dirty="0" smtClean="0"/>
              <a:t> </a:t>
            </a:r>
            <a:r>
              <a:rPr lang="en-US" dirty="0" err="1" smtClean="0"/>
              <a:t>học</a:t>
            </a:r>
            <a:r>
              <a:rPr lang="en-US" dirty="0"/>
              <a:t> (</a:t>
            </a:r>
            <a:r>
              <a:rPr lang="en-US" dirty="0" err="1"/>
              <a:t>Luật</a:t>
            </a:r>
            <a:r>
              <a:rPr lang="en-US" dirty="0"/>
              <a:t> </a:t>
            </a:r>
            <a:r>
              <a:rPr lang="en-US" dirty="0" err="1"/>
              <a:t>về</a:t>
            </a:r>
            <a:r>
              <a:rPr lang="en-US" dirty="0"/>
              <a:t> </a:t>
            </a:r>
            <a:r>
              <a:rPr lang="en-US" dirty="0" err="1"/>
              <a:t>Hội</a:t>
            </a:r>
            <a:r>
              <a:rPr lang="en-US" dirty="0"/>
              <a:t> </a:t>
            </a:r>
            <a:r>
              <a:rPr lang="en-US" dirty="0" err="1"/>
              <a:t>đồng</a:t>
            </a:r>
            <a:r>
              <a:rPr lang="en-US" dirty="0"/>
              <a:t> </a:t>
            </a:r>
            <a:r>
              <a:rPr lang="en-US" dirty="0" err="1"/>
              <a:t>dạy</a:t>
            </a:r>
            <a:r>
              <a:rPr lang="en-US" dirty="0"/>
              <a:t> </a:t>
            </a:r>
            <a:r>
              <a:rPr lang="en-US" dirty="0" err="1"/>
              <a:t>học</a:t>
            </a:r>
            <a:r>
              <a:rPr lang="en-US" dirty="0"/>
              <a:t> </a:t>
            </a:r>
            <a:r>
              <a:rPr lang="en-US" dirty="0" err="1" smtClean="0"/>
              <a:t>của</a:t>
            </a:r>
            <a:r>
              <a:rPr lang="en-US" dirty="0" smtClean="0"/>
              <a:t> </a:t>
            </a:r>
            <a:r>
              <a:rPr lang="en-US" dirty="0" err="1" smtClean="0"/>
              <a:t>Anh</a:t>
            </a:r>
            <a:r>
              <a:rPr lang="en-US" dirty="0"/>
              <a:t>; </a:t>
            </a:r>
            <a:r>
              <a:rPr lang="en-US" dirty="0" err="1"/>
              <a:t>Luật</a:t>
            </a:r>
            <a:r>
              <a:rPr lang="en-US" dirty="0"/>
              <a:t> </a:t>
            </a:r>
            <a:r>
              <a:rPr lang="en-US" dirty="0" err="1"/>
              <a:t>đăng</a:t>
            </a:r>
            <a:r>
              <a:rPr lang="en-US" dirty="0"/>
              <a:t> </a:t>
            </a:r>
            <a:r>
              <a:rPr lang="en-US" dirty="0" err="1"/>
              <a:t>ký</a:t>
            </a:r>
            <a:r>
              <a:rPr lang="en-US" dirty="0"/>
              <a:t> </a:t>
            </a:r>
            <a:r>
              <a:rPr lang="en-US" dirty="0" err="1"/>
              <a:t>giáo</a:t>
            </a:r>
            <a:r>
              <a:rPr lang="en-US" dirty="0"/>
              <a:t> </a:t>
            </a:r>
            <a:r>
              <a:rPr lang="en-US" dirty="0" err="1"/>
              <a:t>viên</a:t>
            </a:r>
            <a:r>
              <a:rPr lang="en-US" dirty="0"/>
              <a:t> ở bang </a:t>
            </a:r>
            <a:r>
              <a:rPr lang="en-US" dirty="0" err="1"/>
              <a:t>Tây</a:t>
            </a:r>
            <a:r>
              <a:rPr lang="en-US" dirty="0"/>
              <a:t> </a:t>
            </a:r>
            <a:r>
              <a:rPr lang="en-US" dirty="0" err="1"/>
              <a:t>Úc</a:t>
            </a:r>
            <a:r>
              <a:rPr lang="en-US" dirty="0"/>
              <a:t>; </a:t>
            </a:r>
            <a:r>
              <a:rPr lang="en-US" dirty="0" err="1"/>
              <a:t>Luật</a:t>
            </a:r>
            <a:r>
              <a:rPr lang="en-US" dirty="0"/>
              <a:t> </a:t>
            </a:r>
            <a:r>
              <a:rPr lang="en-US" dirty="0" err="1"/>
              <a:t>đăng</a:t>
            </a:r>
            <a:r>
              <a:rPr lang="en-US" dirty="0"/>
              <a:t> </a:t>
            </a:r>
            <a:r>
              <a:rPr lang="en-US" dirty="0" err="1"/>
              <a:t>ký</a:t>
            </a:r>
            <a:r>
              <a:rPr lang="en-US" dirty="0"/>
              <a:t> </a:t>
            </a:r>
            <a:r>
              <a:rPr lang="en-US" dirty="0" err="1"/>
              <a:t>và</a:t>
            </a:r>
            <a:r>
              <a:rPr lang="en-US" dirty="0"/>
              <a:t> </a:t>
            </a:r>
            <a:r>
              <a:rPr lang="en-US" dirty="0" err="1"/>
              <a:t>các</a:t>
            </a:r>
            <a:r>
              <a:rPr lang="en-US" dirty="0"/>
              <a:t> </a:t>
            </a:r>
            <a:r>
              <a:rPr lang="en-US" dirty="0" err="1"/>
              <a:t>chuẩn</a:t>
            </a:r>
            <a:r>
              <a:rPr lang="en-US" dirty="0"/>
              <a:t> </a:t>
            </a:r>
            <a:r>
              <a:rPr lang="en-US" dirty="0" err="1"/>
              <a:t>giáo</a:t>
            </a:r>
            <a:r>
              <a:rPr lang="en-US" dirty="0"/>
              <a:t> </a:t>
            </a:r>
            <a:r>
              <a:rPr lang="en-US" dirty="0" err="1"/>
              <a:t>viên</a:t>
            </a:r>
            <a:r>
              <a:rPr lang="en-US" dirty="0"/>
              <a:t> ở bang Nam </a:t>
            </a:r>
            <a:r>
              <a:rPr lang="en-US" dirty="0" err="1"/>
              <a:t>Úc</a:t>
            </a:r>
            <a:r>
              <a:rPr lang="en-US" dirty="0"/>
              <a:t>; </a:t>
            </a:r>
            <a:r>
              <a:rPr lang="en-US" dirty="0" err="1"/>
              <a:t>Luật</a:t>
            </a:r>
            <a:r>
              <a:rPr lang="en-US" dirty="0"/>
              <a:t> </a:t>
            </a:r>
            <a:r>
              <a:rPr lang="en-US" dirty="0" err="1"/>
              <a:t>về</a:t>
            </a:r>
            <a:r>
              <a:rPr lang="en-US" dirty="0"/>
              <a:t> </a:t>
            </a:r>
            <a:r>
              <a:rPr lang="en-US" dirty="0" err="1"/>
              <a:t>thỏa</a:t>
            </a:r>
            <a:r>
              <a:rPr lang="en-US" dirty="0"/>
              <a:t> </a:t>
            </a:r>
            <a:r>
              <a:rPr lang="en-US" dirty="0" err="1"/>
              <a:t>thuận</a:t>
            </a:r>
            <a:r>
              <a:rPr lang="en-US" dirty="0"/>
              <a:t> </a:t>
            </a:r>
            <a:r>
              <a:rPr lang="en-US" dirty="0" err="1"/>
              <a:t>nghề</a:t>
            </a:r>
            <a:r>
              <a:rPr lang="en-US" dirty="0"/>
              <a:t> </a:t>
            </a:r>
            <a:r>
              <a:rPr lang="en-US" dirty="0" err="1"/>
              <a:t>nghiệp</a:t>
            </a:r>
            <a:r>
              <a:rPr lang="en-US" dirty="0"/>
              <a:t> </a:t>
            </a:r>
            <a:r>
              <a:rPr lang="en-US" dirty="0" err="1"/>
              <a:t>giáo</a:t>
            </a:r>
            <a:r>
              <a:rPr lang="en-US" dirty="0"/>
              <a:t> </a:t>
            </a:r>
            <a:r>
              <a:rPr lang="en-US" dirty="0" err="1"/>
              <a:t>viên</a:t>
            </a:r>
            <a:r>
              <a:rPr lang="en-US" dirty="0"/>
              <a:t> </a:t>
            </a:r>
            <a:r>
              <a:rPr lang="en-US" dirty="0" err="1"/>
              <a:t>của</a:t>
            </a:r>
            <a:r>
              <a:rPr lang="en-US" dirty="0"/>
              <a:t> </a:t>
            </a:r>
            <a:r>
              <a:rPr lang="en-US" dirty="0" err="1"/>
              <a:t>tỉnh</a:t>
            </a:r>
            <a:r>
              <a:rPr lang="en-US" dirty="0"/>
              <a:t> Nova Scotia, Canada; </a:t>
            </a:r>
            <a:r>
              <a:rPr lang="en-US" dirty="0" err="1"/>
              <a:t>Luật</a:t>
            </a:r>
            <a:r>
              <a:rPr lang="en-US" dirty="0"/>
              <a:t> </a:t>
            </a:r>
            <a:r>
              <a:rPr lang="en-US" dirty="0" err="1"/>
              <a:t>về</a:t>
            </a:r>
            <a:r>
              <a:rPr lang="en-US" dirty="0"/>
              <a:t> </a:t>
            </a:r>
            <a:r>
              <a:rPr lang="en-US" dirty="0" err="1"/>
              <a:t>cấp</a:t>
            </a:r>
            <a:r>
              <a:rPr lang="en-US" dirty="0"/>
              <a:t> </a:t>
            </a:r>
            <a:r>
              <a:rPr lang="en-US" dirty="0" err="1"/>
              <a:t>phép</a:t>
            </a:r>
            <a:r>
              <a:rPr lang="en-US" dirty="0"/>
              <a:t> </a:t>
            </a:r>
            <a:r>
              <a:rPr lang="en-US" dirty="0" err="1"/>
              <a:t>nhân</a:t>
            </a:r>
            <a:r>
              <a:rPr lang="en-US" dirty="0"/>
              <a:t> </a:t>
            </a:r>
            <a:r>
              <a:rPr lang="en-US" dirty="0" err="1"/>
              <a:t>viên</a:t>
            </a:r>
            <a:r>
              <a:rPr lang="en-US" dirty="0"/>
              <a:t> </a:t>
            </a:r>
            <a:r>
              <a:rPr lang="en-US" dirty="0" err="1"/>
              <a:t>giáo</a:t>
            </a:r>
            <a:r>
              <a:rPr lang="en-US" dirty="0"/>
              <a:t> </a:t>
            </a:r>
            <a:r>
              <a:rPr lang="en-US" dirty="0" err="1" smtClean="0"/>
              <a:t>dục</a:t>
            </a:r>
            <a:r>
              <a:rPr lang="en-US" dirty="0" smtClean="0"/>
              <a:t> </a:t>
            </a:r>
            <a:r>
              <a:rPr lang="en-US" dirty="0" err="1"/>
              <a:t>của</a:t>
            </a:r>
            <a:r>
              <a:rPr lang="en-US" dirty="0"/>
              <a:t> </a:t>
            </a:r>
            <a:r>
              <a:rPr lang="en-US" dirty="0" err="1" smtClean="0"/>
              <a:t>Nhật</a:t>
            </a:r>
            <a:r>
              <a:rPr lang="en-US" dirty="0" smtClean="0"/>
              <a:t>…)</a:t>
            </a:r>
          </a:p>
          <a:p>
            <a:pPr algn="just">
              <a:buClr>
                <a:srgbClr val="C00000"/>
              </a:buClr>
              <a:buFont typeface="Wingdings" panose="05000000000000000000" pitchFamily="2" charset="2"/>
              <a:buChar char="v"/>
            </a:pPr>
            <a:r>
              <a:rPr lang="en-US" dirty="0" err="1" smtClean="0"/>
              <a:t>Các</a:t>
            </a:r>
            <a:r>
              <a:rPr lang="en-US" dirty="0" smtClean="0"/>
              <a:t> </a:t>
            </a:r>
            <a:r>
              <a:rPr lang="en-US" dirty="0" err="1" smtClean="0"/>
              <a:t>luật</a:t>
            </a:r>
            <a:r>
              <a:rPr lang="en-US" dirty="0" smtClean="0"/>
              <a:t> </a:t>
            </a:r>
            <a:r>
              <a:rPr lang="en-US" dirty="0" err="1" smtClean="0"/>
              <a:t>về</a:t>
            </a:r>
            <a:r>
              <a:rPr lang="en-US" dirty="0" smtClean="0"/>
              <a:t> </a:t>
            </a:r>
            <a:r>
              <a:rPr lang="en-US" dirty="0" err="1" smtClean="0"/>
              <a:t>đào</a:t>
            </a:r>
            <a:r>
              <a:rPr lang="en-US" dirty="0" smtClean="0"/>
              <a:t> </a:t>
            </a:r>
            <a:r>
              <a:rPr lang="en-US" dirty="0" err="1" smtClean="0"/>
              <a:t>tạo</a:t>
            </a:r>
            <a:r>
              <a:rPr lang="en-US" dirty="0" smtClean="0"/>
              <a:t> </a:t>
            </a:r>
            <a:r>
              <a:rPr lang="en-US" dirty="0" err="1" smtClean="0"/>
              <a:t>và</a:t>
            </a:r>
            <a:r>
              <a:rPr lang="en-US" dirty="0" smtClean="0"/>
              <a:t> </a:t>
            </a:r>
            <a:r>
              <a:rPr lang="en-US" dirty="0" err="1" smtClean="0"/>
              <a:t>bồi</a:t>
            </a:r>
            <a:r>
              <a:rPr lang="en-US" dirty="0" smtClean="0"/>
              <a:t> </a:t>
            </a:r>
            <a:r>
              <a:rPr lang="en-US" dirty="0" err="1" smtClean="0"/>
              <a:t>dưỡng</a:t>
            </a:r>
            <a:r>
              <a:rPr lang="en-US" dirty="0" smtClean="0"/>
              <a:t> </a:t>
            </a:r>
            <a:r>
              <a:rPr lang="en-US" dirty="0" err="1" smtClean="0"/>
              <a:t>giáo</a:t>
            </a:r>
            <a:r>
              <a:rPr lang="en-US" dirty="0" smtClean="0"/>
              <a:t> </a:t>
            </a:r>
            <a:r>
              <a:rPr lang="en-US" dirty="0" err="1" smtClean="0"/>
              <a:t>viên</a:t>
            </a:r>
            <a:r>
              <a:rPr lang="en-US" dirty="0" smtClean="0"/>
              <a:t> (</a:t>
            </a:r>
            <a:r>
              <a:rPr lang="vi-VN" dirty="0"/>
              <a:t>Luật đào tạo giáo viên </a:t>
            </a:r>
            <a:r>
              <a:rPr lang="vi-VN" dirty="0" smtClean="0"/>
              <a:t> </a:t>
            </a:r>
            <a:r>
              <a:rPr lang="vi-VN" dirty="0"/>
              <a:t>của bang Tây Úc; Luật đào tạo và tuyển dụng giáo viên và hiệu trưởng </a:t>
            </a:r>
            <a:r>
              <a:rPr lang="vi-VN" dirty="0" smtClean="0"/>
              <a:t>của </a:t>
            </a:r>
            <a:r>
              <a:rPr lang="vi-VN" dirty="0"/>
              <a:t>Iceland; Luật về hội đồng quốc gia đào tạo giáo viên </a:t>
            </a:r>
            <a:r>
              <a:rPr lang="en-US" dirty="0" err="1" smtClean="0"/>
              <a:t>của</a:t>
            </a:r>
            <a:r>
              <a:rPr lang="en-US" dirty="0" smtClean="0"/>
              <a:t> </a:t>
            </a:r>
            <a:r>
              <a:rPr lang="vi-VN" dirty="0" smtClean="0"/>
              <a:t>Ấn </a:t>
            </a:r>
            <a:r>
              <a:rPr lang="vi-VN" dirty="0"/>
              <a:t>Độ; Luật đào tạo giáo </a:t>
            </a:r>
            <a:r>
              <a:rPr lang="vi-VN" dirty="0" smtClean="0"/>
              <a:t>viên</a:t>
            </a:r>
            <a:r>
              <a:rPr lang="en-US" dirty="0" smtClean="0"/>
              <a:t> </a:t>
            </a:r>
            <a:r>
              <a:rPr lang="vi-VN" dirty="0" smtClean="0"/>
              <a:t>của </a:t>
            </a:r>
            <a:r>
              <a:rPr lang="vi-VN" dirty="0"/>
              <a:t>Luxembourg; Luật đào tạo giáo viên của các bang ở Đức; Luật đào tạo giáo viên phổ thông </a:t>
            </a:r>
            <a:r>
              <a:rPr lang="vi-VN" dirty="0" smtClean="0"/>
              <a:t>của </a:t>
            </a:r>
            <a:r>
              <a:rPr lang="vi-VN" dirty="0"/>
              <a:t>Phần </a:t>
            </a:r>
            <a:r>
              <a:rPr lang="vi-VN" dirty="0" smtClean="0"/>
              <a:t>Lan</a:t>
            </a:r>
            <a:r>
              <a:rPr lang="en-US" dirty="0" smtClean="0"/>
              <a:t>…)</a:t>
            </a:r>
          </a:p>
          <a:p>
            <a:pPr algn="just">
              <a:buClr>
                <a:srgbClr val="C00000"/>
              </a:buClr>
              <a:buFont typeface="Wingdings" panose="05000000000000000000" pitchFamily="2" charset="2"/>
              <a:buChar char="v"/>
            </a:pPr>
            <a:r>
              <a:rPr lang="en-US" dirty="0" err="1" smtClean="0"/>
              <a:t>Các</a:t>
            </a:r>
            <a:r>
              <a:rPr lang="en-US" dirty="0" smtClean="0"/>
              <a:t> </a:t>
            </a:r>
            <a:r>
              <a:rPr lang="en-US" dirty="0" err="1" smtClean="0"/>
              <a:t>luật</a:t>
            </a:r>
            <a:r>
              <a:rPr lang="en-US" dirty="0" smtClean="0"/>
              <a:t> </a:t>
            </a:r>
            <a:r>
              <a:rPr lang="en-US" dirty="0" err="1" smtClean="0"/>
              <a:t>về</a:t>
            </a:r>
            <a:r>
              <a:rPr lang="en-US" dirty="0" smtClean="0"/>
              <a:t> </a:t>
            </a:r>
            <a:r>
              <a:rPr lang="en-US" dirty="0" err="1" smtClean="0"/>
              <a:t>lương</a:t>
            </a:r>
            <a:r>
              <a:rPr lang="en-US" dirty="0" smtClean="0"/>
              <a:t> </a:t>
            </a:r>
            <a:r>
              <a:rPr lang="en-US" dirty="0" err="1" smtClean="0"/>
              <a:t>và</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của</a:t>
            </a:r>
            <a:r>
              <a:rPr lang="en-US" dirty="0" smtClean="0"/>
              <a:t> </a:t>
            </a:r>
            <a:r>
              <a:rPr lang="en-US" dirty="0" err="1" smtClean="0"/>
              <a:t>nhà</a:t>
            </a:r>
            <a:r>
              <a:rPr lang="en-US" dirty="0" smtClean="0"/>
              <a:t> </a:t>
            </a:r>
            <a:r>
              <a:rPr lang="en-US" dirty="0" err="1" smtClean="0"/>
              <a:t>giáo</a:t>
            </a:r>
            <a:r>
              <a:rPr lang="en-US" dirty="0" smtClean="0"/>
              <a:t> (</a:t>
            </a:r>
            <a:r>
              <a:rPr lang="vi-VN" dirty="0"/>
              <a:t>Luật về các điều kiện và lương giáo viên </a:t>
            </a:r>
            <a:r>
              <a:rPr lang="vi-VN" dirty="0" smtClean="0"/>
              <a:t>của </a:t>
            </a:r>
            <a:r>
              <a:rPr lang="vi-VN" dirty="0"/>
              <a:t>Anh; Luật về công việc và lương giáo viên </a:t>
            </a:r>
            <a:r>
              <a:rPr lang="vi-VN" dirty="0" smtClean="0"/>
              <a:t>của </a:t>
            </a:r>
            <a:r>
              <a:rPr lang="vi-VN" dirty="0"/>
              <a:t>Áo; Luật về các điều kiện làm việc của giáo viên </a:t>
            </a:r>
            <a:r>
              <a:rPr lang="vi-VN" dirty="0" smtClean="0"/>
              <a:t>của </a:t>
            </a:r>
            <a:r>
              <a:rPr lang="vi-VN" dirty="0"/>
              <a:t>Lichenstein; Luật về các biện pháp đặc biệt về tiền lương và các điều kiện làm việc khác của nhân viên giáo dục tại các trường thuộc giáo dục bắt buộc công lập quốc gia và địa phương </a:t>
            </a:r>
            <a:r>
              <a:rPr lang="vi-VN" dirty="0" smtClean="0"/>
              <a:t>của </a:t>
            </a:r>
            <a:r>
              <a:rPr lang="vi-VN" dirty="0"/>
              <a:t>Nhật </a:t>
            </a:r>
            <a:r>
              <a:rPr lang="vi-VN" dirty="0" smtClean="0"/>
              <a:t>Bản</a:t>
            </a:r>
            <a:r>
              <a:rPr lang="en-US" dirty="0" smtClean="0"/>
              <a:t>…)</a:t>
            </a: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60780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1" y="1763485"/>
            <a:ext cx="12100560" cy="3785652"/>
          </a:xfrm>
          <a:prstGeom prst="rect">
            <a:avLst/>
          </a:prstGeom>
          <a:solidFill>
            <a:srgbClr val="92D050"/>
          </a:solidFill>
        </p:spPr>
        <p:txBody>
          <a:bodyPr wrap="square" rtlCol="0">
            <a:spAutoFit/>
          </a:bodyPr>
          <a:lstStyle/>
          <a:p>
            <a:pPr algn="ctr"/>
            <a:endParaRPr lang="en-US" sz="4800" b="1" dirty="0" smtClean="0">
              <a:solidFill>
                <a:srgbClr val="C00000"/>
              </a:solidFill>
            </a:endParaRPr>
          </a:p>
          <a:p>
            <a:pPr algn="ctr"/>
            <a:r>
              <a:rPr lang="en-US" sz="4800" b="1" dirty="0" err="1" smtClean="0">
                <a:solidFill>
                  <a:srgbClr val="C00000"/>
                </a:solidFill>
              </a:rPr>
              <a:t>Thay</a:t>
            </a:r>
            <a:r>
              <a:rPr lang="en-US" sz="4800" b="1" dirty="0" smtClean="0">
                <a:solidFill>
                  <a:srgbClr val="C00000"/>
                </a:solidFill>
              </a:rPr>
              <a:t> </a:t>
            </a:r>
            <a:r>
              <a:rPr lang="en-US" sz="4800" b="1" dirty="0" err="1">
                <a:solidFill>
                  <a:srgbClr val="C00000"/>
                </a:solidFill>
              </a:rPr>
              <a:t>đổi</a:t>
            </a:r>
            <a:r>
              <a:rPr lang="en-US" sz="4800" b="1" dirty="0">
                <a:solidFill>
                  <a:srgbClr val="C00000"/>
                </a:solidFill>
              </a:rPr>
              <a:t> </a:t>
            </a:r>
            <a:r>
              <a:rPr lang="en-US" sz="4800" b="1" dirty="0" err="1">
                <a:solidFill>
                  <a:srgbClr val="C00000"/>
                </a:solidFill>
              </a:rPr>
              <a:t>nhận</a:t>
            </a:r>
            <a:r>
              <a:rPr lang="en-US" sz="4800" b="1" dirty="0">
                <a:solidFill>
                  <a:srgbClr val="C00000"/>
                </a:solidFill>
              </a:rPr>
              <a:t> </a:t>
            </a:r>
            <a:r>
              <a:rPr lang="en-US" sz="4800" b="1" dirty="0" err="1">
                <a:solidFill>
                  <a:srgbClr val="C00000"/>
                </a:solidFill>
              </a:rPr>
              <a:t>thức</a:t>
            </a:r>
            <a:r>
              <a:rPr lang="en-US" sz="4800" b="1" dirty="0">
                <a:solidFill>
                  <a:srgbClr val="C00000"/>
                </a:solidFill>
              </a:rPr>
              <a:t> </a:t>
            </a:r>
            <a:endParaRPr lang="en-US" sz="4800" b="1" dirty="0" smtClean="0">
              <a:solidFill>
                <a:srgbClr val="C00000"/>
              </a:solidFill>
            </a:endParaRPr>
          </a:p>
          <a:p>
            <a:pPr algn="ctr"/>
            <a:r>
              <a:rPr lang="en-US" sz="4800" b="1" dirty="0" err="1" smtClean="0">
                <a:solidFill>
                  <a:srgbClr val="C00000"/>
                </a:solidFill>
              </a:rPr>
              <a:t>về</a:t>
            </a:r>
            <a:r>
              <a:rPr lang="en-US" sz="4800" b="1" dirty="0" smtClean="0">
                <a:solidFill>
                  <a:srgbClr val="C00000"/>
                </a:solidFill>
              </a:rPr>
              <a:t> </a:t>
            </a:r>
            <a:r>
              <a:rPr lang="en-US" sz="4800" b="1" dirty="0" err="1">
                <a:solidFill>
                  <a:srgbClr val="C00000"/>
                </a:solidFill>
              </a:rPr>
              <a:t>vai</a:t>
            </a:r>
            <a:r>
              <a:rPr lang="en-US" sz="4800" b="1" dirty="0">
                <a:solidFill>
                  <a:srgbClr val="C00000"/>
                </a:solidFill>
              </a:rPr>
              <a:t> </a:t>
            </a:r>
            <a:r>
              <a:rPr lang="en-US" sz="4800" b="1" dirty="0" err="1">
                <a:solidFill>
                  <a:srgbClr val="C00000"/>
                </a:solidFill>
              </a:rPr>
              <a:t>trò</a:t>
            </a:r>
            <a:r>
              <a:rPr lang="en-US" sz="4800" b="1" dirty="0">
                <a:solidFill>
                  <a:srgbClr val="C00000"/>
                </a:solidFill>
              </a:rPr>
              <a:t> </a:t>
            </a:r>
            <a:r>
              <a:rPr lang="en-US" sz="4800" b="1" dirty="0" err="1">
                <a:solidFill>
                  <a:srgbClr val="C00000"/>
                </a:solidFill>
              </a:rPr>
              <a:t>của</a:t>
            </a:r>
            <a:r>
              <a:rPr lang="en-US" sz="4800" b="1" dirty="0">
                <a:solidFill>
                  <a:srgbClr val="C00000"/>
                </a:solidFill>
              </a:rPr>
              <a:t> </a:t>
            </a:r>
            <a:r>
              <a:rPr lang="en-US" sz="4800" b="1" dirty="0" err="1">
                <a:solidFill>
                  <a:srgbClr val="C00000"/>
                </a:solidFill>
              </a:rPr>
              <a:t>giáo</a:t>
            </a:r>
            <a:r>
              <a:rPr lang="en-US" sz="4800" b="1" dirty="0">
                <a:solidFill>
                  <a:srgbClr val="C00000"/>
                </a:solidFill>
              </a:rPr>
              <a:t> </a:t>
            </a:r>
            <a:r>
              <a:rPr lang="en-US" sz="4800" b="1" dirty="0" err="1">
                <a:solidFill>
                  <a:srgbClr val="C00000"/>
                </a:solidFill>
              </a:rPr>
              <a:t>dục</a:t>
            </a:r>
            <a:r>
              <a:rPr lang="en-US" sz="4800" b="1" dirty="0">
                <a:solidFill>
                  <a:srgbClr val="C00000"/>
                </a:solidFill>
              </a:rPr>
              <a:t> </a:t>
            </a:r>
            <a:r>
              <a:rPr lang="en-US" sz="4800" b="1" dirty="0" err="1">
                <a:solidFill>
                  <a:srgbClr val="C00000"/>
                </a:solidFill>
              </a:rPr>
              <a:t>và</a:t>
            </a:r>
            <a:r>
              <a:rPr lang="en-US" sz="4800" b="1" dirty="0">
                <a:solidFill>
                  <a:srgbClr val="C00000"/>
                </a:solidFill>
              </a:rPr>
              <a:t> </a:t>
            </a:r>
            <a:r>
              <a:rPr lang="en-US" sz="4800" b="1" dirty="0" err="1">
                <a:solidFill>
                  <a:srgbClr val="C00000"/>
                </a:solidFill>
              </a:rPr>
              <a:t>nhà</a:t>
            </a:r>
            <a:r>
              <a:rPr lang="en-US" sz="4800" b="1" dirty="0">
                <a:solidFill>
                  <a:srgbClr val="C00000"/>
                </a:solidFill>
              </a:rPr>
              <a:t> </a:t>
            </a:r>
            <a:r>
              <a:rPr lang="en-US" sz="4800" b="1" dirty="0" err="1" smtClean="0">
                <a:solidFill>
                  <a:srgbClr val="C00000"/>
                </a:solidFill>
              </a:rPr>
              <a:t>giáo</a:t>
            </a:r>
            <a:endParaRPr lang="en-US" sz="4800" b="1" dirty="0" smtClean="0">
              <a:solidFill>
                <a:srgbClr val="C00000"/>
              </a:solidFill>
            </a:endParaRPr>
          </a:p>
          <a:p>
            <a:pPr algn="ctr"/>
            <a:endParaRPr lang="en-US" sz="4800" b="1" dirty="0">
              <a:solidFill>
                <a:srgbClr val="C00000"/>
              </a:solidFill>
            </a:endParaRPr>
          </a:p>
          <a:p>
            <a:pPr algn="ctr"/>
            <a:endParaRPr lang="en-US" sz="4800" b="1" dirty="0">
              <a:solidFill>
                <a:srgbClr val="C00000"/>
              </a:solidFill>
            </a:endParaRPr>
          </a:p>
        </p:txBody>
      </p:sp>
      <p:sp>
        <p:nvSpPr>
          <p:cNvPr id="3" name="Slide Number Placeholder 2"/>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147156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a:bodyPr>
          <a:lstStyle/>
          <a:p>
            <a:pPr algn="ctr"/>
            <a:r>
              <a:rPr lang="en-US" sz="3600" b="1" dirty="0" err="1" smtClean="0">
                <a:solidFill>
                  <a:srgbClr val="C00000"/>
                </a:solidFill>
              </a:rPr>
              <a:t>Một</a:t>
            </a:r>
            <a:r>
              <a:rPr lang="en-US" sz="3600" b="1" dirty="0" smtClean="0">
                <a:solidFill>
                  <a:srgbClr val="C00000"/>
                </a:solidFill>
              </a:rPr>
              <a:t> </a:t>
            </a:r>
            <a:r>
              <a:rPr lang="en-US" sz="3600" b="1" dirty="0" err="1" smtClean="0">
                <a:solidFill>
                  <a:srgbClr val="C00000"/>
                </a:solidFill>
              </a:rPr>
              <a:t>số</a:t>
            </a:r>
            <a:r>
              <a:rPr lang="en-US" sz="3600" b="1" dirty="0" smtClean="0">
                <a:solidFill>
                  <a:srgbClr val="C00000"/>
                </a:solidFill>
              </a:rPr>
              <a:t> </a:t>
            </a:r>
            <a:r>
              <a:rPr lang="en-US" sz="3600" b="1" dirty="0" err="1" smtClean="0">
                <a:solidFill>
                  <a:srgbClr val="C00000"/>
                </a:solidFill>
              </a:rPr>
              <a:t>nhận</a:t>
            </a:r>
            <a:r>
              <a:rPr lang="en-US" sz="3600" b="1" dirty="0" smtClean="0">
                <a:solidFill>
                  <a:srgbClr val="C00000"/>
                </a:solidFill>
              </a:rPr>
              <a:t> </a:t>
            </a:r>
            <a:r>
              <a:rPr lang="en-US" sz="3600" b="1" dirty="0" err="1" smtClean="0">
                <a:solidFill>
                  <a:srgbClr val="C00000"/>
                </a:solidFill>
              </a:rPr>
              <a:t>định</a:t>
            </a:r>
            <a:r>
              <a:rPr lang="en-US" sz="3600" b="1" dirty="0" smtClean="0">
                <a:solidFill>
                  <a:srgbClr val="C00000"/>
                </a:solidFill>
              </a:rPr>
              <a:t> </a:t>
            </a:r>
            <a:r>
              <a:rPr lang="en-US" sz="3600" b="1" dirty="0" err="1" smtClean="0">
                <a:solidFill>
                  <a:srgbClr val="C00000"/>
                </a:solidFill>
              </a:rPr>
              <a:t>chung</a:t>
            </a:r>
            <a:endParaRPr lang="en-US" sz="3600" b="1" dirty="0">
              <a:solidFill>
                <a:srgbClr val="C00000"/>
              </a:solidFill>
            </a:endParaRPr>
          </a:p>
        </p:txBody>
      </p:sp>
      <p:sp>
        <p:nvSpPr>
          <p:cNvPr id="3" name="Content Placeholder 2"/>
          <p:cNvSpPr>
            <a:spLocks noGrp="1"/>
          </p:cNvSpPr>
          <p:nvPr>
            <p:ph idx="1"/>
          </p:nvPr>
        </p:nvSpPr>
        <p:spPr>
          <a:xfrm>
            <a:off x="838200" y="1097280"/>
            <a:ext cx="10515600" cy="5079683"/>
          </a:xfrm>
        </p:spPr>
        <p:txBody>
          <a:bodyPr>
            <a:normAutofit lnSpcReduction="10000"/>
          </a:bodyPr>
          <a:lstStyle/>
          <a:p>
            <a:pPr marL="514350" indent="-514350" algn="just">
              <a:buClr>
                <a:srgbClr val="C00000"/>
              </a:buClr>
              <a:buFont typeface="+mj-lt"/>
              <a:buAutoNum type="arabicPeriod"/>
            </a:pPr>
            <a:r>
              <a:rPr lang="en-US" dirty="0" err="1" smtClean="0"/>
              <a:t>Các</a:t>
            </a:r>
            <a:r>
              <a:rPr lang="en-US" dirty="0" smtClean="0"/>
              <a:t> </a:t>
            </a:r>
            <a:r>
              <a:rPr lang="en-US" dirty="0" err="1" smtClean="0"/>
              <a:t>văn</a:t>
            </a:r>
            <a:r>
              <a:rPr lang="en-US" dirty="0" smtClean="0"/>
              <a:t> </a:t>
            </a:r>
            <a:r>
              <a:rPr lang="en-US" dirty="0" err="1" smtClean="0"/>
              <a:t>bản</a:t>
            </a:r>
            <a:r>
              <a:rPr lang="en-US" dirty="0" smtClean="0"/>
              <a:t> </a:t>
            </a:r>
            <a:r>
              <a:rPr lang="en-US" dirty="0" err="1" smtClean="0"/>
              <a:t>luật</a:t>
            </a:r>
            <a:r>
              <a:rPr lang="en-US" dirty="0" smtClean="0"/>
              <a:t> </a:t>
            </a:r>
            <a:r>
              <a:rPr lang="en-US" dirty="0" err="1" smtClean="0"/>
              <a:t>về</a:t>
            </a:r>
            <a:r>
              <a:rPr lang="en-US" dirty="0" smtClean="0"/>
              <a:t> </a:t>
            </a:r>
            <a:r>
              <a:rPr lang="en-US" dirty="0" err="1" smtClean="0"/>
              <a:t>nhà</a:t>
            </a:r>
            <a:r>
              <a:rPr lang="en-US" dirty="0" smtClean="0"/>
              <a:t> </a:t>
            </a:r>
            <a:r>
              <a:rPr lang="en-US" dirty="0" err="1" smtClean="0"/>
              <a:t>giáo</a:t>
            </a:r>
            <a:r>
              <a:rPr lang="en-US" dirty="0" smtClean="0"/>
              <a:t> </a:t>
            </a:r>
            <a:r>
              <a:rPr lang="en-US" dirty="0" err="1" smtClean="0"/>
              <a:t>khá</a:t>
            </a:r>
            <a:r>
              <a:rPr lang="en-US" dirty="0" smtClean="0"/>
              <a:t> </a:t>
            </a:r>
            <a:r>
              <a:rPr lang="en-US" dirty="0" err="1" smtClean="0"/>
              <a:t>đa</a:t>
            </a:r>
            <a:r>
              <a:rPr lang="en-US" dirty="0" smtClean="0"/>
              <a:t> </a:t>
            </a:r>
            <a:r>
              <a:rPr lang="en-US" dirty="0" err="1" smtClean="0"/>
              <a:t>dạng</a:t>
            </a:r>
            <a:r>
              <a:rPr lang="en-US" dirty="0" smtClean="0"/>
              <a:t> </a:t>
            </a:r>
            <a:r>
              <a:rPr lang="en-US" dirty="0" err="1" smtClean="0"/>
              <a:t>về</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thể</a:t>
            </a:r>
            <a:r>
              <a:rPr lang="en-US" dirty="0" smtClean="0"/>
              <a:t> </a:t>
            </a:r>
            <a:r>
              <a:rPr lang="en-US" dirty="0" err="1" smtClean="0"/>
              <a:t>hiện</a:t>
            </a:r>
            <a:r>
              <a:rPr lang="en-US" dirty="0" smtClean="0"/>
              <a:t>, </a:t>
            </a:r>
            <a:r>
              <a:rPr lang="en-US" dirty="0" err="1" smtClean="0"/>
              <a:t>tùy</a:t>
            </a:r>
            <a:r>
              <a:rPr lang="en-US" dirty="0" smtClean="0"/>
              <a:t> </a:t>
            </a:r>
            <a:r>
              <a:rPr lang="en-US" dirty="0" err="1" smtClean="0"/>
              <a:t>thuộc</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về</a:t>
            </a:r>
            <a:r>
              <a:rPr lang="en-US" dirty="0" smtClean="0"/>
              <a:t> </a:t>
            </a:r>
            <a:r>
              <a:rPr lang="en-US" dirty="0" err="1" smtClean="0"/>
              <a:t>pháp</a:t>
            </a:r>
            <a:r>
              <a:rPr lang="en-US" dirty="0" smtClean="0"/>
              <a:t> </a:t>
            </a:r>
            <a:r>
              <a:rPr lang="en-US" dirty="0" err="1" smtClean="0"/>
              <a:t>luật</a:t>
            </a:r>
            <a:r>
              <a:rPr lang="en-US" dirty="0" smtClean="0"/>
              <a:t> </a:t>
            </a:r>
            <a:r>
              <a:rPr lang="en-US" dirty="0" err="1" smtClean="0"/>
              <a:t>giáo</a:t>
            </a:r>
            <a:r>
              <a:rPr lang="en-US" dirty="0" smtClean="0"/>
              <a:t> </a:t>
            </a:r>
            <a:r>
              <a:rPr lang="en-US" dirty="0" err="1" smtClean="0"/>
              <a:t>dục</a:t>
            </a:r>
            <a:r>
              <a:rPr lang="en-US" dirty="0" smtClean="0"/>
              <a:t> </a:t>
            </a:r>
            <a:r>
              <a:rPr lang="en-US" dirty="0" err="1" smtClean="0"/>
              <a:t>của</a:t>
            </a:r>
            <a:r>
              <a:rPr lang="en-US" dirty="0" smtClean="0"/>
              <a:t> </a:t>
            </a:r>
            <a:r>
              <a:rPr lang="en-US" dirty="0" err="1" smtClean="0"/>
              <a:t>quốc</a:t>
            </a:r>
            <a:r>
              <a:rPr lang="en-US" dirty="0" smtClean="0"/>
              <a:t> </a:t>
            </a:r>
            <a:r>
              <a:rPr lang="en-US" dirty="0" err="1" smtClean="0"/>
              <a:t>gia</a:t>
            </a:r>
            <a:r>
              <a:rPr lang="en-US" dirty="0" smtClean="0"/>
              <a:t>;</a:t>
            </a:r>
          </a:p>
          <a:p>
            <a:pPr marL="514350" indent="-514350" algn="just">
              <a:buClr>
                <a:srgbClr val="C00000"/>
              </a:buClr>
              <a:buFont typeface="+mj-lt"/>
              <a:buAutoNum type="arabicPeriod"/>
            </a:pPr>
            <a:r>
              <a:rPr lang="en-US" dirty="0" err="1" smtClean="0"/>
              <a:t>Luật</a:t>
            </a:r>
            <a:r>
              <a:rPr lang="en-US" dirty="0" smtClean="0"/>
              <a:t> </a:t>
            </a:r>
            <a:r>
              <a:rPr lang="en-US" dirty="0" err="1" smtClean="0"/>
              <a:t>về</a:t>
            </a:r>
            <a:r>
              <a:rPr lang="en-US" dirty="0" smtClean="0"/>
              <a:t> </a:t>
            </a:r>
            <a:r>
              <a:rPr lang="en-US" dirty="0" err="1" smtClean="0"/>
              <a:t>nhà</a:t>
            </a:r>
            <a:r>
              <a:rPr lang="en-US" dirty="0" smtClean="0"/>
              <a:t> </a:t>
            </a:r>
            <a:r>
              <a:rPr lang="en-US" dirty="0" err="1" smtClean="0"/>
              <a:t>giáo</a:t>
            </a:r>
            <a:r>
              <a:rPr lang="en-US" dirty="0" smtClean="0"/>
              <a:t> </a:t>
            </a:r>
            <a:r>
              <a:rPr lang="en-US" dirty="0" err="1" smtClean="0"/>
              <a:t>có</a:t>
            </a:r>
            <a:r>
              <a:rPr lang="en-US" dirty="0" smtClean="0"/>
              <a:t> </a:t>
            </a:r>
            <a:r>
              <a:rPr lang="en-US" dirty="0" err="1" smtClean="0"/>
              <a:t>thể</a:t>
            </a:r>
            <a:r>
              <a:rPr lang="en-US" dirty="0" smtClean="0"/>
              <a:t> </a:t>
            </a:r>
            <a:r>
              <a:rPr lang="en-US" dirty="0" err="1" smtClean="0"/>
              <a:t>là</a:t>
            </a:r>
            <a:r>
              <a:rPr lang="en-US" dirty="0" smtClean="0"/>
              <a:t> </a:t>
            </a:r>
            <a:r>
              <a:rPr lang="en-US" dirty="0" err="1" smtClean="0"/>
              <a:t>luật</a:t>
            </a:r>
            <a:r>
              <a:rPr lang="en-US" dirty="0" smtClean="0"/>
              <a:t> </a:t>
            </a:r>
            <a:r>
              <a:rPr lang="en-US" dirty="0" err="1" smtClean="0"/>
              <a:t>khung</a:t>
            </a:r>
            <a:r>
              <a:rPr lang="en-US" dirty="0" smtClean="0"/>
              <a:t> </a:t>
            </a:r>
            <a:r>
              <a:rPr lang="en-US" dirty="0" err="1" smtClean="0"/>
              <a:t>nhưng</a:t>
            </a:r>
            <a:r>
              <a:rPr lang="en-US" dirty="0" smtClean="0"/>
              <a:t> </a:t>
            </a:r>
            <a:r>
              <a:rPr lang="en-US" dirty="0" err="1" smtClean="0"/>
              <a:t>nhìn</a:t>
            </a:r>
            <a:r>
              <a:rPr lang="en-US" dirty="0" smtClean="0"/>
              <a:t> </a:t>
            </a:r>
            <a:r>
              <a:rPr lang="en-US" dirty="0" err="1" smtClean="0"/>
              <a:t>chung</a:t>
            </a:r>
            <a:r>
              <a:rPr lang="en-US" dirty="0" smtClean="0"/>
              <a:t> </a:t>
            </a:r>
            <a:r>
              <a:rPr lang="en-US" dirty="0" err="1" smtClean="0"/>
              <a:t>là</a:t>
            </a:r>
            <a:r>
              <a:rPr lang="en-US" dirty="0" smtClean="0"/>
              <a:t> </a:t>
            </a:r>
            <a:r>
              <a:rPr lang="en-US" dirty="0" err="1" smtClean="0"/>
              <a:t>luật</a:t>
            </a:r>
            <a:r>
              <a:rPr lang="en-US" dirty="0" smtClean="0"/>
              <a:t> chi </a:t>
            </a:r>
            <a:r>
              <a:rPr lang="en-US" dirty="0" err="1" smtClean="0"/>
              <a:t>tiết</a:t>
            </a:r>
            <a:r>
              <a:rPr lang="en-US" dirty="0" smtClean="0"/>
              <a:t>;</a:t>
            </a:r>
          </a:p>
          <a:p>
            <a:pPr marL="514350" indent="-514350" algn="just">
              <a:buClr>
                <a:srgbClr val="C00000"/>
              </a:buClr>
              <a:buFont typeface="+mj-lt"/>
              <a:buAutoNum type="arabicPeriod"/>
            </a:pPr>
            <a:r>
              <a:rPr lang="en-US" dirty="0" err="1" smtClean="0"/>
              <a:t>Phạm</a:t>
            </a:r>
            <a:r>
              <a:rPr lang="en-US" dirty="0" smtClean="0"/>
              <a:t> vi </a:t>
            </a:r>
            <a:r>
              <a:rPr lang="en-US" dirty="0" err="1" smtClean="0"/>
              <a:t>điều</a:t>
            </a:r>
            <a:r>
              <a:rPr lang="en-US" dirty="0" smtClean="0"/>
              <a:t> </a:t>
            </a:r>
            <a:r>
              <a:rPr lang="en-US" dirty="0" err="1" smtClean="0"/>
              <a:t>chỉnh</a:t>
            </a:r>
            <a:r>
              <a:rPr lang="en-US" dirty="0" smtClean="0"/>
              <a:t> </a:t>
            </a:r>
            <a:r>
              <a:rPr lang="en-US" dirty="0" err="1" smtClean="0"/>
              <a:t>có</a:t>
            </a:r>
            <a:r>
              <a:rPr lang="en-US" dirty="0" smtClean="0"/>
              <a:t> </a:t>
            </a:r>
            <a:r>
              <a:rPr lang="en-US" dirty="0" err="1" smtClean="0"/>
              <a:t>thể</a:t>
            </a:r>
            <a:r>
              <a:rPr lang="en-US" dirty="0" smtClean="0"/>
              <a:t> </a:t>
            </a:r>
            <a:r>
              <a:rPr lang="en-US" dirty="0" err="1" smtClean="0"/>
              <a:t>là</a:t>
            </a:r>
            <a:r>
              <a:rPr lang="en-US" dirty="0" smtClean="0"/>
              <a:t> </a:t>
            </a:r>
            <a:r>
              <a:rPr lang="en-US" dirty="0" err="1" smtClean="0"/>
              <a:t>toàn</a:t>
            </a:r>
            <a:r>
              <a:rPr lang="en-US" dirty="0" smtClean="0"/>
              <a:t> </a:t>
            </a:r>
            <a:r>
              <a:rPr lang="en-US" dirty="0" err="1" smtClean="0"/>
              <a:t>bộ</a:t>
            </a:r>
            <a:r>
              <a:rPr lang="en-US" dirty="0" smtClean="0"/>
              <a:t> </a:t>
            </a:r>
            <a:r>
              <a:rPr lang="en-US" dirty="0" err="1" smtClean="0"/>
              <a:t>những</a:t>
            </a:r>
            <a:r>
              <a:rPr lang="en-US" dirty="0" smtClean="0"/>
              <a:t> </a:t>
            </a:r>
            <a:r>
              <a:rPr lang="en-US" dirty="0" err="1" smtClean="0"/>
              <a:t>nội</a:t>
            </a:r>
            <a:r>
              <a:rPr lang="en-US" dirty="0" smtClean="0"/>
              <a:t> dung QLNN </a:t>
            </a:r>
            <a:r>
              <a:rPr lang="en-US" dirty="0" err="1" smtClean="0"/>
              <a:t>về</a:t>
            </a:r>
            <a:r>
              <a:rPr lang="en-US" dirty="0" smtClean="0"/>
              <a:t> </a:t>
            </a:r>
            <a:r>
              <a:rPr lang="en-US" dirty="0" err="1" smtClean="0"/>
              <a:t>nhà</a:t>
            </a:r>
            <a:r>
              <a:rPr lang="en-US" dirty="0" smtClean="0"/>
              <a:t> </a:t>
            </a:r>
            <a:r>
              <a:rPr lang="en-US" dirty="0" err="1" smtClean="0"/>
              <a:t>giáo</a:t>
            </a:r>
            <a:r>
              <a:rPr lang="en-US" dirty="0" smtClean="0"/>
              <a:t>, </a:t>
            </a:r>
            <a:r>
              <a:rPr lang="en-US" dirty="0" err="1" smtClean="0"/>
              <a:t>có</a:t>
            </a:r>
            <a:r>
              <a:rPr lang="en-US" dirty="0" smtClean="0"/>
              <a:t> </a:t>
            </a:r>
            <a:r>
              <a:rPr lang="en-US" dirty="0" err="1" smtClean="0"/>
              <a:t>thể</a:t>
            </a:r>
            <a:r>
              <a:rPr lang="en-US" dirty="0" smtClean="0"/>
              <a:t> </a:t>
            </a:r>
            <a:r>
              <a:rPr lang="en-US" dirty="0" err="1" smtClean="0"/>
              <a:t>là</a:t>
            </a:r>
            <a:r>
              <a:rPr lang="en-US" dirty="0" smtClean="0"/>
              <a:t> </a:t>
            </a:r>
            <a:r>
              <a:rPr lang="en-US" dirty="0" err="1" smtClean="0"/>
              <a:t>một</a:t>
            </a:r>
            <a:r>
              <a:rPr lang="en-US" dirty="0" smtClean="0"/>
              <a:t> </a:t>
            </a:r>
            <a:r>
              <a:rPr lang="en-US" dirty="0" err="1" smtClean="0"/>
              <a:t>số</a:t>
            </a:r>
            <a:r>
              <a:rPr lang="en-US" dirty="0" smtClean="0"/>
              <a:t> </a:t>
            </a:r>
            <a:r>
              <a:rPr lang="en-US" dirty="0" err="1" smtClean="0"/>
              <a:t>nội</a:t>
            </a:r>
            <a:r>
              <a:rPr lang="en-US" dirty="0" smtClean="0"/>
              <a:t> dung </a:t>
            </a:r>
            <a:r>
              <a:rPr lang="en-US" dirty="0" err="1" smtClean="0"/>
              <a:t>quản</a:t>
            </a:r>
            <a:r>
              <a:rPr lang="en-US" dirty="0" smtClean="0"/>
              <a:t> </a:t>
            </a:r>
            <a:r>
              <a:rPr lang="en-US" dirty="0" err="1" smtClean="0"/>
              <a:t>lý</a:t>
            </a:r>
            <a:r>
              <a:rPr lang="en-US" dirty="0" smtClean="0"/>
              <a:t> </a:t>
            </a:r>
            <a:r>
              <a:rPr lang="en-US" dirty="0" err="1" smtClean="0"/>
              <a:t>cần</a:t>
            </a:r>
            <a:r>
              <a:rPr lang="en-US" dirty="0" smtClean="0"/>
              <a:t> </a:t>
            </a:r>
            <a:r>
              <a:rPr lang="en-US" dirty="0" err="1" smtClean="0"/>
              <a:t>tập</a:t>
            </a:r>
            <a:r>
              <a:rPr lang="en-US" dirty="0" smtClean="0"/>
              <a:t> </a:t>
            </a:r>
            <a:r>
              <a:rPr lang="en-US" dirty="0" err="1" smtClean="0"/>
              <a:t>trung</a:t>
            </a:r>
            <a:r>
              <a:rPr lang="en-US" dirty="0" smtClean="0"/>
              <a:t> </a:t>
            </a:r>
            <a:r>
              <a:rPr lang="en-US" dirty="0" err="1" smtClean="0"/>
              <a:t>điều</a:t>
            </a:r>
            <a:r>
              <a:rPr lang="en-US" dirty="0" smtClean="0"/>
              <a:t> </a:t>
            </a:r>
            <a:r>
              <a:rPr lang="en-US" dirty="0" err="1" smtClean="0"/>
              <a:t>chỉnh</a:t>
            </a:r>
            <a:r>
              <a:rPr lang="en-US" dirty="0" smtClean="0"/>
              <a:t> </a:t>
            </a:r>
            <a:r>
              <a:rPr lang="en-US" dirty="0" err="1" smtClean="0"/>
              <a:t>trong</a:t>
            </a:r>
            <a:r>
              <a:rPr lang="en-US" dirty="0" smtClean="0"/>
              <a:t> </a:t>
            </a:r>
            <a:r>
              <a:rPr lang="en-US" dirty="0" err="1" smtClean="0"/>
              <a:t>bối</a:t>
            </a:r>
            <a:r>
              <a:rPr lang="en-US" dirty="0" smtClean="0"/>
              <a:t> </a:t>
            </a:r>
            <a:r>
              <a:rPr lang="en-US" dirty="0" err="1" smtClean="0"/>
              <a:t>cảnh</a:t>
            </a:r>
            <a:r>
              <a:rPr lang="en-US" dirty="0" smtClean="0"/>
              <a:t> </a:t>
            </a:r>
            <a:r>
              <a:rPr lang="en-US" dirty="0" err="1" smtClean="0"/>
              <a:t>cụ</a:t>
            </a:r>
            <a:r>
              <a:rPr lang="en-US" dirty="0" smtClean="0"/>
              <a:t> </a:t>
            </a:r>
            <a:r>
              <a:rPr lang="en-US" dirty="0" err="1" smtClean="0"/>
              <a:t>thể</a:t>
            </a:r>
            <a:r>
              <a:rPr lang="en-US" dirty="0" smtClean="0"/>
              <a:t> </a:t>
            </a:r>
            <a:r>
              <a:rPr lang="en-US" dirty="0" err="1" smtClean="0"/>
              <a:t>của</a:t>
            </a:r>
            <a:r>
              <a:rPr lang="en-US" dirty="0" smtClean="0"/>
              <a:t> </a:t>
            </a:r>
            <a:r>
              <a:rPr lang="en-US" dirty="0" err="1" smtClean="0"/>
              <a:t>quốc</a:t>
            </a:r>
            <a:r>
              <a:rPr lang="en-US" dirty="0" smtClean="0"/>
              <a:t> </a:t>
            </a:r>
            <a:r>
              <a:rPr lang="en-US" dirty="0" err="1" smtClean="0"/>
              <a:t>gia</a:t>
            </a:r>
            <a:r>
              <a:rPr lang="en-US" dirty="0" smtClean="0"/>
              <a:t>;</a:t>
            </a:r>
          </a:p>
          <a:p>
            <a:pPr marL="514350" indent="-514350" algn="just">
              <a:buClr>
                <a:srgbClr val="C00000"/>
              </a:buClr>
              <a:buFont typeface="+mj-lt"/>
              <a:buAutoNum type="arabicPeriod"/>
            </a:pPr>
            <a:r>
              <a:rPr lang="en-US" dirty="0" err="1" smtClean="0"/>
              <a:t>Đối</a:t>
            </a:r>
            <a:r>
              <a:rPr lang="en-US" dirty="0" smtClean="0"/>
              <a:t> </a:t>
            </a:r>
            <a:r>
              <a:rPr lang="en-US" dirty="0" err="1" smtClean="0"/>
              <a:t>tượng</a:t>
            </a:r>
            <a:r>
              <a:rPr lang="en-US" dirty="0" smtClean="0"/>
              <a:t> </a:t>
            </a:r>
            <a:r>
              <a:rPr lang="en-US" dirty="0" err="1" smtClean="0"/>
              <a:t>áp</a:t>
            </a:r>
            <a:r>
              <a:rPr lang="en-US" dirty="0" smtClean="0"/>
              <a:t> </a:t>
            </a:r>
            <a:r>
              <a:rPr lang="en-US" dirty="0" err="1" smtClean="0"/>
              <a:t>dụng</a:t>
            </a:r>
            <a:r>
              <a:rPr lang="en-US" dirty="0" smtClean="0"/>
              <a:t> </a:t>
            </a:r>
            <a:r>
              <a:rPr lang="en-US" dirty="0" err="1" smtClean="0"/>
              <a:t>thường</a:t>
            </a:r>
            <a:r>
              <a:rPr lang="en-US" dirty="0" smtClean="0"/>
              <a:t> </a:t>
            </a:r>
            <a:r>
              <a:rPr lang="en-US" dirty="0" err="1" smtClean="0"/>
              <a:t>là</a:t>
            </a:r>
            <a:r>
              <a:rPr lang="en-US" dirty="0" smtClean="0"/>
              <a:t> </a:t>
            </a:r>
            <a:r>
              <a:rPr lang="en-US" dirty="0" err="1" smtClean="0"/>
              <a:t>toàn</a:t>
            </a:r>
            <a:r>
              <a:rPr lang="en-US" dirty="0" smtClean="0"/>
              <a:t> </a:t>
            </a:r>
            <a:r>
              <a:rPr lang="en-US" dirty="0" err="1" smtClean="0"/>
              <a:t>bộ</a:t>
            </a:r>
            <a:r>
              <a:rPr lang="en-US" dirty="0" smtClean="0"/>
              <a:t> </a:t>
            </a:r>
            <a:r>
              <a:rPr lang="en-US" dirty="0" err="1" smtClean="0"/>
              <a:t>nhà</a:t>
            </a:r>
            <a:r>
              <a:rPr lang="en-US" dirty="0" smtClean="0"/>
              <a:t> </a:t>
            </a:r>
            <a:r>
              <a:rPr lang="en-US" dirty="0" err="1" smtClean="0"/>
              <a:t>giáo</a:t>
            </a:r>
            <a:r>
              <a:rPr lang="en-US" dirty="0" smtClean="0"/>
              <a:t> </a:t>
            </a:r>
            <a:r>
              <a:rPr lang="en-US" dirty="0" err="1" smtClean="0"/>
              <a:t>trong</a:t>
            </a:r>
            <a:r>
              <a:rPr lang="en-US" dirty="0" smtClean="0"/>
              <a:t> </a:t>
            </a:r>
            <a:r>
              <a:rPr lang="en-US" dirty="0" err="1" smtClean="0"/>
              <a:t>các</a:t>
            </a:r>
            <a:r>
              <a:rPr lang="en-US" dirty="0" smtClean="0"/>
              <a:t> </a:t>
            </a:r>
            <a:r>
              <a:rPr lang="en-US" dirty="0" err="1" smtClean="0"/>
              <a:t>cơ</a:t>
            </a:r>
            <a:r>
              <a:rPr lang="en-US" dirty="0" smtClean="0"/>
              <a:t> </a:t>
            </a:r>
            <a:r>
              <a:rPr lang="en-US" dirty="0" err="1" smtClean="0"/>
              <a:t>sở</a:t>
            </a:r>
            <a:r>
              <a:rPr lang="en-US" dirty="0" smtClean="0"/>
              <a:t> </a:t>
            </a:r>
            <a:r>
              <a:rPr lang="en-US" dirty="0" err="1" smtClean="0"/>
              <a:t>giáo</a:t>
            </a:r>
            <a:r>
              <a:rPr lang="en-US" dirty="0" smtClean="0"/>
              <a:t> </a:t>
            </a:r>
            <a:r>
              <a:rPr lang="en-US" dirty="0" err="1" smtClean="0"/>
              <a:t>dục</a:t>
            </a:r>
            <a:r>
              <a:rPr lang="en-US" dirty="0" smtClean="0"/>
              <a:t>, </a:t>
            </a:r>
            <a:r>
              <a:rPr lang="en-US" dirty="0" err="1" smtClean="0"/>
              <a:t>cả</a:t>
            </a:r>
            <a:r>
              <a:rPr lang="en-US" dirty="0" smtClean="0"/>
              <a:t> </a:t>
            </a:r>
            <a:r>
              <a:rPr lang="en-US" dirty="0" err="1" smtClean="0"/>
              <a:t>công</a:t>
            </a:r>
            <a:r>
              <a:rPr lang="en-US" dirty="0" smtClean="0"/>
              <a:t> </a:t>
            </a:r>
            <a:r>
              <a:rPr lang="en-US" dirty="0" err="1" smtClean="0"/>
              <a:t>lập</a:t>
            </a:r>
            <a:r>
              <a:rPr lang="en-US" dirty="0" smtClean="0"/>
              <a:t> </a:t>
            </a:r>
            <a:r>
              <a:rPr lang="en-US" dirty="0" err="1" smtClean="0"/>
              <a:t>và</a:t>
            </a:r>
            <a:r>
              <a:rPr lang="en-US" dirty="0" smtClean="0"/>
              <a:t> </a:t>
            </a:r>
            <a:r>
              <a:rPr lang="en-US" dirty="0" err="1" smtClean="0"/>
              <a:t>tư</a:t>
            </a:r>
            <a:r>
              <a:rPr lang="en-US" dirty="0" smtClean="0"/>
              <a:t> </a:t>
            </a:r>
            <a:r>
              <a:rPr lang="en-US" dirty="0" err="1" smtClean="0"/>
              <a:t>thục</a:t>
            </a:r>
            <a:r>
              <a:rPr lang="en-US" dirty="0" smtClean="0"/>
              <a:t>; </a:t>
            </a:r>
            <a:r>
              <a:rPr lang="en-US" dirty="0" err="1" smtClean="0"/>
              <a:t>cả</a:t>
            </a:r>
            <a:r>
              <a:rPr lang="en-US" dirty="0" smtClean="0"/>
              <a:t> </a:t>
            </a:r>
            <a:r>
              <a:rPr lang="en-US" dirty="0" err="1" smtClean="0"/>
              <a:t>nhà</a:t>
            </a:r>
            <a:r>
              <a:rPr lang="en-US" dirty="0" smtClean="0"/>
              <a:t> </a:t>
            </a:r>
            <a:r>
              <a:rPr lang="en-US" dirty="0" err="1" smtClean="0"/>
              <a:t>giáo</a:t>
            </a:r>
            <a:r>
              <a:rPr lang="en-US" dirty="0" smtClean="0"/>
              <a:t> </a:t>
            </a:r>
            <a:r>
              <a:rPr lang="en-US" dirty="0" err="1" smtClean="0"/>
              <a:t>và</a:t>
            </a:r>
            <a:r>
              <a:rPr lang="en-US" dirty="0" smtClean="0"/>
              <a:t> </a:t>
            </a:r>
            <a:r>
              <a:rPr lang="en-US" dirty="0" err="1" smtClean="0"/>
              <a:t>hiệu</a:t>
            </a:r>
            <a:r>
              <a:rPr lang="en-US" dirty="0" smtClean="0"/>
              <a:t> </a:t>
            </a:r>
            <a:r>
              <a:rPr lang="en-US" dirty="0" err="1" smtClean="0"/>
              <a:t>trưởng</a:t>
            </a:r>
            <a:r>
              <a:rPr lang="en-US" dirty="0" smtClean="0"/>
              <a:t>;</a:t>
            </a:r>
          </a:p>
          <a:p>
            <a:pPr marL="514350" indent="-514350" algn="just">
              <a:buClr>
                <a:srgbClr val="C00000"/>
              </a:buClr>
              <a:buFont typeface="+mj-lt"/>
              <a:buAutoNum type="arabicPeriod"/>
            </a:pPr>
            <a:r>
              <a:rPr lang="vi-VN" dirty="0" smtClean="0"/>
              <a:t>Có </a:t>
            </a:r>
            <a:r>
              <a:rPr lang="vi-VN" dirty="0"/>
              <a:t>những nước như Anh, Nhật Bản, Áo ban hành nhiều đạo luật </a:t>
            </a:r>
            <a:r>
              <a:rPr lang="en-US" dirty="0" err="1" smtClean="0"/>
              <a:t>chuyên</a:t>
            </a:r>
            <a:r>
              <a:rPr lang="en-US" dirty="0" smtClean="0"/>
              <a:t> </a:t>
            </a:r>
            <a:r>
              <a:rPr lang="en-US" dirty="0" err="1" smtClean="0"/>
              <a:t>biệt</a:t>
            </a:r>
            <a:r>
              <a:rPr lang="en-US" dirty="0" smtClean="0"/>
              <a:t> </a:t>
            </a:r>
            <a:r>
              <a:rPr lang="vi-VN" dirty="0" smtClean="0"/>
              <a:t>khác </a:t>
            </a:r>
            <a:r>
              <a:rPr lang="vi-VN" dirty="0"/>
              <a:t>nhau về nhà giáo; các đạo luật đó gộp lại thì thể chế hóa hầu hết mọi chính sách liên quan đến nhà giáo</a:t>
            </a: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30</a:t>
            </a:fld>
            <a:endParaRPr lang="en-US"/>
          </a:p>
        </p:txBody>
      </p:sp>
    </p:spTree>
    <p:extLst>
      <p:ext uri="{BB962C8B-B14F-4D97-AF65-F5344CB8AC3E}">
        <p14:creationId xmlns:p14="http://schemas.microsoft.com/office/powerpoint/2010/main" val="33852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5218"/>
          </a:xfrm>
        </p:spPr>
        <p:txBody>
          <a:bodyPr>
            <a:normAutofit/>
          </a:bodyPr>
          <a:lstStyle/>
          <a:p>
            <a:pPr algn="ctr"/>
            <a:r>
              <a:rPr lang="en-US" sz="3600" b="1" dirty="0" err="1" smtClean="0">
                <a:solidFill>
                  <a:srgbClr val="C00000"/>
                </a:solidFill>
              </a:rPr>
              <a:t>Vấn</a:t>
            </a:r>
            <a:r>
              <a:rPr lang="en-US" sz="3600" b="1" dirty="0" smtClean="0">
                <a:solidFill>
                  <a:srgbClr val="C00000"/>
                </a:solidFill>
              </a:rPr>
              <a:t> </a:t>
            </a:r>
            <a:r>
              <a:rPr lang="en-US" sz="3600" b="1" dirty="0" err="1" smtClean="0">
                <a:solidFill>
                  <a:srgbClr val="C00000"/>
                </a:solidFill>
              </a:rPr>
              <a:t>đề</a:t>
            </a:r>
            <a:r>
              <a:rPr lang="en-US" sz="3600" b="1" dirty="0" smtClean="0">
                <a:solidFill>
                  <a:srgbClr val="C00000"/>
                </a:solidFill>
              </a:rPr>
              <a:t> </a:t>
            </a:r>
            <a:r>
              <a:rPr lang="en-US" sz="3600" b="1" dirty="0" err="1" smtClean="0">
                <a:solidFill>
                  <a:srgbClr val="C00000"/>
                </a:solidFill>
              </a:rPr>
              <a:t>đặt</a:t>
            </a:r>
            <a:r>
              <a:rPr lang="en-US" sz="3600" b="1" dirty="0" smtClean="0">
                <a:solidFill>
                  <a:srgbClr val="C00000"/>
                </a:solidFill>
              </a:rPr>
              <a:t> </a:t>
            </a:r>
            <a:r>
              <a:rPr lang="en-US" sz="3600" b="1" dirty="0" err="1" smtClean="0">
                <a:solidFill>
                  <a:srgbClr val="C00000"/>
                </a:solidFill>
              </a:rPr>
              <a:t>ra</a:t>
            </a:r>
            <a:r>
              <a:rPr lang="en-US" sz="3600" b="1" dirty="0" smtClean="0">
                <a:solidFill>
                  <a:srgbClr val="C00000"/>
                </a:solidFill>
              </a:rPr>
              <a:t> </a:t>
            </a:r>
            <a:r>
              <a:rPr lang="en-US" sz="3600" b="1" dirty="0" err="1" smtClean="0">
                <a:solidFill>
                  <a:srgbClr val="C00000"/>
                </a:solidFill>
              </a:rPr>
              <a:t>với</a:t>
            </a:r>
            <a:r>
              <a:rPr lang="en-US" sz="3600" b="1" dirty="0" smtClean="0">
                <a:solidFill>
                  <a:srgbClr val="C00000"/>
                </a:solidFill>
              </a:rPr>
              <a:t> </a:t>
            </a:r>
            <a:r>
              <a:rPr lang="en-US" sz="3600" b="1" dirty="0" err="1" smtClean="0">
                <a:solidFill>
                  <a:srgbClr val="C00000"/>
                </a:solidFill>
              </a:rPr>
              <a:t>Việt</a:t>
            </a:r>
            <a:r>
              <a:rPr lang="en-US" sz="3600" b="1" dirty="0" smtClean="0">
                <a:solidFill>
                  <a:srgbClr val="C00000"/>
                </a:solidFill>
              </a:rPr>
              <a:t> Nam</a:t>
            </a:r>
            <a:endParaRPr lang="en-US" sz="3600" b="1" dirty="0">
              <a:solidFill>
                <a:srgbClr val="C00000"/>
              </a:solidFill>
            </a:endParaRPr>
          </a:p>
        </p:txBody>
      </p:sp>
      <p:sp>
        <p:nvSpPr>
          <p:cNvPr id="3" name="Content Placeholder 2"/>
          <p:cNvSpPr>
            <a:spLocks noGrp="1"/>
          </p:cNvSpPr>
          <p:nvPr>
            <p:ph idx="1"/>
          </p:nvPr>
        </p:nvSpPr>
        <p:spPr>
          <a:xfrm>
            <a:off x="838200" y="1110344"/>
            <a:ext cx="10515600" cy="5066619"/>
          </a:xfrm>
        </p:spPr>
        <p:txBody>
          <a:bodyPr>
            <a:normAutofit lnSpcReduction="10000"/>
          </a:bodyPr>
          <a:lstStyle/>
          <a:p>
            <a:pPr marL="514350" indent="-514350" algn="just">
              <a:buClr>
                <a:srgbClr val="C00000"/>
              </a:buClr>
              <a:buFont typeface="+mj-lt"/>
              <a:buAutoNum type="arabicPeriod"/>
            </a:pPr>
            <a:r>
              <a:rPr lang="en-US" dirty="0" err="1" smtClean="0"/>
              <a:t>Pháp</a:t>
            </a:r>
            <a:r>
              <a:rPr lang="en-US" dirty="0" smtClean="0"/>
              <a:t> </a:t>
            </a:r>
            <a:r>
              <a:rPr lang="en-US" dirty="0" err="1" smtClean="0"/>
              <a:t>luật</a:t>
            </a:r>
            <a:r>
              <a:rPr lang="en-US" dirty="0" smtClean="0"/>
              <a:t> </a:t>
            </a:r>
            <a:r>
              <a:rPr lang="en-US" dirty="0" err="1" smtClean="0"/>
              <a:t>nhà</a:t>
            </a:r>
            <a:r>
              <a:rPr lang="en-US" dirty="0" smtClean="0"/>
              <a:t> </a:t>
            </a:r>
            <a:r>
              <a:rPr lang="en-US" dirty="0" err="1" smtClean="0"/>
              <a:t>giáo</a:t>
            </a:r>
            <a:r>
              <a:rPr lang="en-US" dirty="0" smtClean="0"/>
              <a:t> </a:t>
            </a:r>
            <a:r>
              <a:rPr lang="en-US" dirty="0" err="1" smtClean="0"/>
              <a:t>Việt</a:t>
            </a:r>
            <a:r>
              <a:rPr lang="en-US" dirty="0" smtClean="0"/>
              <a:t> Nam </a:t>
            </a:r>
            <a:r>
              <a:rPr lang="en-US" dirty="0" err="1" smtClean="0"/>
              <a:t>hiện</a:t>
            </a:r>
            <a:r>
              <a:rPr lang="en-US" dirty="0" smtClean="0"/>
              <a:t> nay </a:t>
            </a:r>
            <a:r>
              <a:rPr lang="en-US" dirty="0" err="1" smtClean="0"/>
              <a:t>gồm</a:t>
            </a:r>
            <a:r>
              <a:rPr lang="en-US" dirty="0" smtClean="0"/>
              <a:t> </a:t>
            </a:r>
            <a:r>
              <a:rPr lang="en-US" dirty="0" err="1" smtClean="0"/>
              <a:t>Luật</a:t>
            </a:r>
            <a:r>
              <a:rPr lang="en-US" dirty="0" smtClean="0"/>
              <a:t> </a:t>
            </a:r>
            <a:r>
              <a:rPr lang="en-US" dirty="0" err="1" smtClean="0"/>
              <a:t>Viên</a:t>
            </a:r>
            <a:r>
              <a:rPr lang="en-US" dirty="0" smtClean="0"/>
              <a:t> </a:t>
            </a:r>
            <a:r>
              <a:rPr lang="en-US" dirty="0" err="1" smtClean="0"/>
              <a:t>chức</a:t>
            </a:r>
            <a:r>
              <a:rPr lang="en-US" dirty="0" smtClean="0"/>
              <a:t> (</a:t>
            </a:r>
            <a:r>
              <a:rPr lang="en-US" dirty="0" err="1" smtClean="0"/>
              <a:t>đv</a:t>
            </a:r>
            <a:r>
              <a:rPr lang="en-US" dirty="0" smtClean="0"/>
              <a:t> </a:t>
            </a:r>
            <a:r>
              <a:rPr lang="en-US" dirty="0" err="1" smtClean="0"/>
              <a:t>nhà</a:t>
            </a:r>
            <a:r>
              <a:rPr lang="en-US" dirty="0" smtClean="0"/>
              <a:t> </a:t>
            </a:r>
            <a:r>
              <a:rPr lang="en-US" dirty="0" err="1" smtClean="0"/>
              <a:t>giáo</a:t>
            </a:r>
            <a:r>
              <a:rPr lang="en-US" dirty="0" smtClean="0"/>
              <a:t> </a:t>
            </a:r>
            <a:r>
              <a:rPr lang="en-US" dirty="0" err="1" smtClean="0"/>
              <a:t>công</a:t>
            </a:r>
            <a:r>
              <a:rPr lang="en-US" dirty="0" smtClean="0"/>
              <a:t> </a:t>
            </a:r>
            <a:r>
              <a:rPr lang="en-US" dirty="0" err="1" smtClean="0"/>
              <a:t>lập</a:t>
            </a:r>
            <a:r>
              <a:rPr lang="en-US" dirty="0" smtClean="0"/>
              <a:t>) </a:t>
            </a:r>
            <a:r>
              <a:rPr lang="en-US" dirty="0" err="1" smtClean="0"/>
              <a:t>và</a:t>
            </a:r>
            <a:r>
              <a:rPr lang="en-US" dirty="0"/>
              <a:t> </a:t>
            </a:r>
            <a:r>
              <a:rPr lang="en-US" dirty="0" err="1"/>
              <a:t>một</a:t>
            </a:r>
            <a:r>
              <a:rPr lang="en-US" dirty="0"/>
              <a:t> </a:t>
            </a:r>
            <a:r>
              <a:rPr lang="en-US" dirty="0" err="1"/>
              <a:t>số</a:t>
            </a:r>
            <a:r>
              <a:rPr lang="en-US" dirty="0"/>
              <a:t> </a:t>
            </a:r>
            <a:r>
              <a:rPr lang="en-US" dirty="0" err="1"/>
              <a:t>quy</a:t>
            </a:r>
            <a:r>
              <a:rPr lang="en-US" dirty="0"/>
              <a:t> </a:t>
            </a:r>
            <a:r>
              <a:rPr lang="en-US" dirty="0" err="1"/>
              <a:t>định</a:t>
            </a:r>
            <a:r>
              <a:rPr lang="en-US" dirty="0"/>
              <a:t> </a:t>
            </a:r>
            <a:r>
              <a:rPr lang="en-US" dirty="0" err="1"/>
              <a:t>chung</a:t>
            </a:r>
            <a:r>
              <a:rPr lang="en-US" dirty="0"/>
              <a:t> </a:t>
            </a:r>
            <a:r>
              <a:rPr lang="en-US" dirty="0" err="1" smtClean="0"/>
              <a:t>nhất</a:t>
            </a:r>
            <a:r>
              <a:rPr lang="en-US" dirty="0" smtClean="0"/>
              <a:t> </a:t>
            </a:r>
            <a:r>
              <a:rPr lang="en-US" dirty="0" err="1" smtClean="0"/>
              <a:t>về</a:t>
            </a:r>
            <a:r>
              <a:rPr lang="en-US" dirty="0" smtClean="0"/>
              <a:t> </a:t>
            </a:r>
            <a:r>
              <a:rPr lang="en-US" dirty="0" err="1" smtClean="0"/>
              <a:t>nhà</a:t>
            </a:r>
            <a:r>
              <a:rPr lang="en-US" dirty="0" smtClean="0"/>
              <a:t> </a:t>
            </a:r>
            <a:r>
              <a:rPr lang="en-US" dirty="0" err="1" smtClean="0"/>
              <a:t>giáo</a:t>
            </a:r>
            <a:r>
              <a:rPr lang="en-US" dirty="0" smtClean="0"/>
              <a:t> </a:t>
            </a:r>
            <a:r>
              <a:rPr lang="en-US" dirty="0" err="1"/>
              <a:t>trong</a:t>
            </a:r>
            <a:r>
              <a:rPr lang="en-US" dirty="0"/>
              <a:t> </a:t>
            </a:r>
            <a:r>
              <a:rPr lang="en-US" dirty="0" err="1"/>
              <a:t>Luật</a:t>
            </a:r>
            <a:r>
              <a:rPr lang="en-US" dirty="0"/>
              <a:t> </a:t>
            </a:r>
            <a:r>
              <a:rPr lang="en-US" dirty="0" err="1"/>
              <a:t>Giáo</a:t>
            </a:r>
            <a:r>
              <a:rPr lang="en-US" dirty="0"/>
              <a:t> </a:t>
            </a:r>
            <a:r>
              <a:rPr lang="en-US" dirty="0" err="1"/>
              <a:t>dục</a:t>
            </a:r>
            <a:r>
              <a:rPr lang="en-US" dirty="0"/>
              <a:t>, </a:t>
            </a:r>
            <a:r>
              <a:rPr lang="en-US" dirty="0" err="1"/>
              <a:t>Luật</a:t>
            </a:r>
            <a:r>
              <a:rPr lang="en-US" dirty="0"/>
              <a:t> GDĐH </a:t>
            </a:r>
            <a:r>
              <a:rPr lang="en-US" dirty="0" err="1"/>
              <a:t>và</a:t>
            </a:r>
            <a:r>
              <a:rPr lang="en-US" dirty="0"/>
              <a:t> </a:t>
            </a:r>
            <a:r>
              <a:rPr lang="en-US" dirty="0" err="1"/>
              <a:t>Luật</a:t>
            </a:r>
            <a:r>
              <a:rPr lang="en-US" dirty="0"/>
              <a:t> </a:t>
            </a:r>
            <a:r>
              <a:rPr lang="en-US" dirty="0" smtClean="0"/>
              <a:t>GDNN.</a:t>
            </a:r>
          </a:p>
          <a:p>
            <a:pPr marL="514350" indent="-514350" algn="just">
              <a:buClr>
                <a:srgbClr val="C00000"/>
              </a:buClr>
              <a:buFont typeface="+mj-lt"/>
              <a:buAutoNum type="arabicPeriod"/>
            </a:pPr>
            <a:r>
              <a:rPr lang="en-US" dirty="0" smtClean="0"/>
              <a:t>C</a:t>
            </a:r>
            <a:r>
              <a:rPr lang="vi-VN" dirty="0" smtClean="0"/>
              <a:t>ách </a:t>
            </a:r>
            <a:r>
              <a:rPr lang="vi-VN" dirty="0"/>
              <a:t>tiếp cận trong QLNN về nhà giáo của Việt </a:t>
            </a:r>
            <a:r>
              <a:rPr lang="vi-VN" dirty="0" smtClean="0"/>
              <a:t>Nam</a:t>
            </a:r>
            <a:r>
              <a:rPr lang="en-US" dirty="0" smtClean="0"/>
              <a:t> </a:t>
            </a:r>
            <a:r>
              <a:rPr lang="en-US" dirty="0" err="1" smtClean="0"/>
              <a:t>hiện</a:t>
            </a:r>
            <a:r>
              <a:rPr lang="vi-VN" dirty="0" smtClean="0"/>
              <a:t> </a:t>
            </a:r>
            <a:r>
              <a:rPr lang="vi-VN" dirty="0"/>
              <a:t>vẫn là theo mô hình quản lý nhân sự, trong đó nhà giáo được coi chủ yếu như một đối tượng quản lý chứ không phải là nguồn lực cần phát triển </a:t>
            </a:r>
            <a:r>
              <a:rPr lang="vi-VN" dirty="0" smtClean="0"/>
              <a:t>đ</a:t>
            </a:r>
            <a:r>
              <a:rPr lang="en-US" dirty="0" smtClean="0"/>
              <a:t>ể</a:t>
            </a:r>
            <a:r>
              <a:rPr lang="vi-VN" dirty="0" smtClean="0"/>
              <a:t> </a:t>
            </a:r>
            <a:r>
              <a:rPr lang="vi-VN" dirty="0"/>
              <a:t>đảm bảo sự thành công của giáo </a:t>
            </a:r>
            <a:r>
              <a:rPr lang="vi-VN" dirty="0" smtClean="0"/>
              <a:t>dục</a:t>
            </a:r>
            <a:r>
              <a:rPr lang="en-US" dirty="0"/>
              <a:t>.</a:t>
            </a:r>
            <a:endParaRPr lang="en-US" dirty="0" smtClean="0"/>
          </a:p>
          <a:p>
            <a:pPr marL="514350" indent="-514350" algn="just">
              <a:buClr>
                <a:srgbClr val="C00000"/>
              </a:buClr>
              <a:buFont typeface="+mj-lt"/>
              <a:buAutoNum type="arabicPeriod"/>
            </a:pPr>
            <a:r>
              <a:rPr lang="vi-VN" dirty="0"/>
              <a:t>Thực ra, với Chỉ thị 40 ngày 15/6/2004 của Ban Bí thư về việc xây dựng, nâng cao chất lượng đội ngũ nhà giáo và cán bộ quản lý giáo dục, Đảng đã có chủ trương theo hướng chuyển QLNN về nhà giáo sang mô hình quản lý nguồn nhân lực và cùng với đó là chủ trương ban hành Luật Giáo viên</a:t>
            </a:r>
            <a:r>
              <a:rPr lang="vi-VN" dirty="0" smtClean="0"/>
              <a:t>.</a:t>
            </a:r>
            <a:r>
              <a:rPr lang="en-US" dirty="0" smtClean="0"/>
              <a:t> </a:t>
            </a:r>
            <a:r>
              <a:rPr lang="en-US" dirty="0" err="1" smtClean="0"/>
              <a:t>Tuy</a:t>
            </a:r>
            <a:r>
              <a:rPr lang="en-US" dirty="0" smtClean="0"/>
              <a:t> </a:t>
            </a:r>
            <a:r>
              <a:rPr lang="en-US" dirty="0" err="1" smtClean="0"/>
              <a:t>nhiên</a:t>
            </a:r>
            <a:r>
              <a:rPr lang="en-US" dirty="0" smtClean="0"/>
              <a:t> </a:t>
            </a:r>
            <a:r>
              <a:rPr lang="en-US" dirty="0" err="1" smtClean="0"/>
              <a:t>chủ</a:t>
            </a:r>
            <a:r>
              <a:rPr lang="en-US" dirty="0" smtClean="0"/>
              <a:t> </a:t>
            </a:r>
            <a:r>
              <a:rPr lang="en-US" dirty="0" err="1" smtClean="0"/>
              <a:t>trương</a:t>
            </a:r>
            <a:r>
              <a:rPr lang="en-US" dirty="0" smtClean="0"/>
              <a:t> </a:t>
            </a:r>
            <a:r>
              <a:rPr lang="en-US" dirty="0" err="1" smtClean="0"/>
              <a:t>này</a:t>
            </a:r>
            <a:r>
              <a:rPr lang="en-US" dirty="0" smtClean="0"/>
              <a:t> </a:t>
            </a:r>
            <a:r>
              <a:rPr lang="en-US" dirty="0" err="1" smtClean="0"/>
              <a:t>vẫn</a:t>
            </a:r>
            <a:r>
              <a:rPr lang="en-US" dirty="0" smtClean="0"/>
              <a:t> </a:t>
            </a:r>
            <a:r>
              <a:rPr lang="en-US" dirty="0" err="1" smtClean="0"/>
              <a:t>chưa</a:t>
            </a:r>
            <a:r>
              <a:rPr lang="en-US" dirty="0" smtClean="0"/>
              <a:t> </a:t>
            </a:r>
            <a:r>
              <a:rPr lang="en-US" dirty="0" err="1" smtClean="0"/>
              <a:t>được</a:t>
            </a:r>
            <a:r>
              <a:rPr lang="en-US" dirty="0" smtClean="0"/>
              <a:t> </a:t>
            </a:r>
            <a:r>
              <a:rPr lang="en-US" dirty="0" err="1" smtClean="0"/>
              <a:t>thực</a:t>
            </a:r>
            <a:r>
              <a:rPr lang="en-US" dirty="0" smtClean="0"/>
              <a:t> </a:t>
            </a:r>
            <a:r>
              <a:rPr lang="en-US" dirty="0" err="1" smtClean="0"/>
              <a:t>hiện</a:t>
            </a:r>
            <a:r>
              <a:rPr lang="en-US" dirty="0" smtClean="0"/>
              <a:t>.</a:t>
            </a: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31</a:t>
            </a:fld>
            <a:endParaRPr lang="en-US"/>
          </a:p>
        </p:txBody>
      </p:sp>
    </p:spTree>
    <p:extLst>
      <p:ext uri="{BB962C8B-B14F-4D97-AF65-F5344CB8AC3E}">
        <p14:creationId xmlns:p14="http://schemas.microsoft.com/office/powerpoint/2010/main" val="2043689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3"/>
          </a:xfrm>
        </p:spPr>
        <p:txBody>
          <a:bodyPr>
            <a:normAutofit/>
          </a:bodyPr>
          <a:lstStyle/>
          <a:p>
            <a:pPr algn="ctr"/>
            <a:r>
              <a:rPr lang="en-US" sz="3600" b="1" dirty="0" err="1">
                <a:solidFill>
                  <a:srgbClr val="C00000"/>
                </a:solidFill>
              </a:rPr>
              <a:t>Vấn</a:t>
            </a:r>
            <a:r>
              <a:rPr lang="en-US" sz="3600" b="1" dirty="0">
                <a:solidFill>
                  <a:srgbClr val="C00000"/>
                </a:solidFill>
              </a:rPr>
              <a:t> </a:t>
            </a:r>
            <a:r>
              <a:rPr lang="en-US" sz="3600" b="1" dirty="0" err="1">
                <a:solidFill>
                  <a:srgbClr val="C00000"/>
                </a:solidFill>
              </a:rPr>
              <a:t>đề</a:t>
            </a:r>
            <a:r>
              <a:rPr lang="en-US" sz="3600" b="1" dirty="0">
                <a:solidFill>
                  <a:srgbClr val="C00000"/>
                </a:solidFill>
              </a:rPr>
              <a:t> </a:t>
            </a:r>
            <a:r>
              <a:rPr lang="en-US" sz="3600" b="1" dirty="0" err="1">
                <a:solidFill>
                  <a:srgbClr val="C00000"/>
                </a:solidFill>
              </a:rPr>
              <a:t>đặt</a:t>
            </a:r>
            <a:r>
              <a:rPr lang="en-US" sz="3600" b="1" dirty="0">
                <a:solidFill>
                  <a:srgbClr val="C00000"/>
                </a:solidFill>
              </a:rPr>
              <a:t> </a:t>
            </a:r>
            <a:r>
              <a:rPr lang="en-US" sz="3600" b="1" dirty="0" err="1">
                <a:solidFill>
                  <a:srgbClr val="C00000"/>
                </a:solidFill>
              </a:rPr>
              <a:t>ra</a:t>
            </a:r>
            <a:r>
              <a:rPr lang="en-US" sz="3600" b="1" dirty="0">
                <a:solidFill>
                  <a:srgbClr val="C00000"/>
                </a:solidFill>
              </a:rPr>
              <a:t> </a:t>
            </a:r>
            <a:r>
              <a:rPr lang="en-US" sz="3600" b="1" dirty="0" err="1">
                <a:solidFill>
                  <a:srgbClr val="C00000"/>
                </a:solidFill>
              </a:rPr>
              <a:t>với</a:t>
            </a:r>
            <a:r>
              <a:rPr lang="en-US" sz="3600" b="1" dirty="0">
                <a:solidFill>
                  <a:srgbClr val="C00000"/>
                </a:solidFill>
              </a:rPr>
              <a:t> </a:t>
            </a:r>
            <a:r>
              <a:rPr lang="en-US" sz="3600" b="1" dirty="0" err="1">
                <a:solidFill>
                  <a:srgbClr val="C00000"/>
                </a:solidFill>
              </a:rPr>
              <a:t>Việt</a:t>
            </a:r>
            <a:r>
              <a:rPr lang="en-US" sz="3600" b="1" dirty="0">
                <a:solidFill>
                  <a:srgbClr val="C00000"/>
                </a:solidFill>
              </a:rPr>
              <a:t> Nam</a:t>
            </a:r>
          </a:p>
        </p:txBody>
      </p:sp>
      <p:sp>
        <p:nvSpPr>
          <p:cNvPr id="3" name="Content Placeholder 2"/>
          <p:cNvSpPr>
            <a:spLocks noGrp="1"/>
          </p:cNvSpPr>
          <p:nvPr>
            <p:ph idx="1"/>
          </p:nvPr>
        </p:nvSpPr>
        <p:spPr>
          <a:xfrm>
            <a:off x="838200" y="1254034"/>
            <a:ext cx="10515600" cy="4922929"/>
          </a:xfrm>
        </p:spPr>
        <p:txBody>
          <a:bodyPr>
            <a:normAutofit fontScale="92500" lnSpcReduction="20000"/>
          </a:bodyPr>
          <a:lstStyle/>
          <a:p>
            <a:pPr marL="0" indent="0" algn="just">
              <a:buNone/>
            </a:pPr>
            <a:r>
              <a:rPr lang="en-US" dirty="0" smtClean="0">
                <a:solidFill>
                  <a:srgbClr val="C00000"/>
                </a:solidFill>
              </a:rPr>
              <a:t>4.</a:t>
            </a:r>
            <a:r>
              <a:rPr lang="en-US" dirty="0" smtClean="0"/>
              <a:t> </a:t>
            </a:r>
            <a:r>
              <a:rPr lang="vi-VN" dirty="0"/>
              <a:t>Để khắc phục tình trạng này, một hệ </a:t>
            </a:r>
            <a:r>
              <a:rPr lang="vi-VN" dirty="0" smtClean="0"/>
              <a:t>thống</a:t>
            </a:r>
            <a:r>
              <a:rPr lang="en-US" dirty="0" smtClean="0"/>
              <a:t> </a:t>
            </a:r>
            <a:r>
              <a:rPr lang="en-US" dirty="0" err="1" smtClean="0"/>
              <a:t>gồm</a:t>
            </a:r>
            <a:r>
              <a:rPr lang="en-US" dirty="0" smtClean="0"/>
              <a:t> </a:t>
            </a:r>
            <a:r>
              <a:rPr lang="en-US" dirty="0" err="1" smtClean="0"/>
              <a:t>khoảng</a:t>
            </a:r>
            <a:r>
              <a:rPr lang="en-US" dirty="0" smtClean="0"/>
              <a:t> 200</a:t>
            </a:r>
            <a:r>
              <a:rPr lang="vi-VN" dirty="0" smtClean="0"/>
              <a:t> </a:t>
            </a:r>
            <a:r>
              <a:rPr lang="vi-VN" dirty="0"/>
              <a:t>văn bản dưới luật về nhà giáo đã được ban </a:t>
            </a:r>
            <a:r>
              <a:rPr lang="vi-VN" dirty="0" smtClean="0"/>
              <a:t>hành</a:t>
            </a:r>
            <a:r>
              <a:rPr lang="en-US" dirty="0" smtClean="0"/>
              <a:t>. </a:t>
            </a:r>
            <a:r>
              <a:rPr lang="en-US" dirty="0"/>
              <a:t>Đ</a:t>
            </a:r>
            <a:r>
              <a:rPr lang="vi-VN" dirty="0" smtClean="0"/>
              <a:t>ó </a:t>
            </a:r>
            <a:r>
              <a:rPr lang="vi-VN" dirty="0"/>
              <a:t>là một hệ thống thiếu đồng </a:t>
            </a:r>
            <a:r>
              <a:rPr lang="vi-VN" dirty="0" smtClean="0"/>
              <a:t>bộ</a:t>
            </a:r>
            <a:r>
              <a:rPr lang="en-US" dirty="0" smtClean="0"/>
              <a:t>, </a:t>
            </a:r>
            <a:r>
              <a:rPr lang="en-US" dirty="0" err="1" smtClean="0"/>
              <a:t>chồng</a:t>
            </a:r>
            <a:r>
              <a:rPr lang="en-US" dirty="0" smtClean="0"/>
              <a:t> </a:t>
            </a:r>
            <a:r>
              <a:rPr lang="en-US" dirty="0" err="1" smtClean="0"/>
              <a:t>chéo</a:t>
            </a:r>
            <a:r>
              <a:rPr lang="en-US" dirty="0" smtClean="0"/>
              <a:t>, </a:t>
            </a:r>
            <a:r>
              <a:rPr lang="en-US" dirty="0" err="1" smtClean="0"/>
              <a:t>thiếu</a:t>
            </a:r>
            <a:r>
              <a:rPr lang="en-US" dirty="0" smtClean="0"/>
              <a:t> </a:t>
            </a:r>
            <a:r>
              <a:rPr lang="en-US" dirty="0" err="1" smtClean="0"/>
              <a:t>nhất</a:t>
            </a:r>
            <a:r>
              <a:rPr lang="en-US" dirty="0" smtClean="0"/>
              <a:t> </a:t>
            </a:r>
            <a:r>
              <a:rPr lang="en-US" dirty="0" err="1" smtClean="0"/>
              <a:t>quán</a:t>
            </a:r>
            <a:r>
              <a:rPr lang="vi-VN" dirty="0" smtClean="0"/>
              <a:t> </a:t>
            </a:r>
            <a:r>
              <a:rPr lang="vi-VN" dirty="0"/>
              <a:t>và hiệu lực chưa </a:t>
            </a:r>
            <a:r>
              <a:rPr lang="vi-VN" dirty="0" smtClean="0"/>
              <a:t>cao</a:t>
            </a:r>
            <a:r>
              <a:rPr lang="en-US" dirty="0" smtClean="0"/>
              <a:t>.</a:t>
            </a:r>
          </a:p>
          <a:p>
            <a:pPr marL="0" indent="0" algn="just">
              <a:buNone/>
            </a:pPr>
            <a:r>
              <a:rPr lang="en-US" dirty="0" smtClean="0">
                <a:solidFill>
                  <a:srgbClr val="C00000"/>
                </a:solidFill>
              </a:rPr>
              <a:t>5.</a:t>
            </a:r>
            <a:r>
              <a:rPr lang="en-US" dirty="0" smtClean="0"/>
              <a:t> </a:t>
            </a:r>
            <a:r>
              <a:rPr lang="en-US" dirty="0" err="1" smtClean="0"/>
              <a:t>Các</a:t>
            </a:r>
            <a:r>
              <a:rPr lang="en-US" dirty="0" smtClean="0"/>
              <a:t> </a:t>
            </a:r>
            <a:r>
              <a:rPr lang="en-US" dirty="0" err="1" smtClean="0"/>
              <a:t>hệ</a:t>
            </a:r>
            <a:r>
              <a:rPr lang="en-US" dirty="0" smtClean="0"/>
              <a:t> </a:t>
            </a:r>
            <a:r>
              <a:rPr lang="en-US" dirty="0" err="1" smtClean="0"/>
              <a:t>lụy</a:t>
            </a:r>
            <a:r>
              <a:rPr lang="en-US" dirty="0" smtClean="0"/>
              <a:t> </a:t>
            </a:r>
            <a:r>
              <a:rPr lang="en-US" dirty="0" err="1" smtClean="0"/>
              <a:t>kéo</a:t>
            </a:r>
            <a:r>
              <a:rPr lang="en-US" dirty="0" smtClean="0"/>
              <a:t> </a:t>
            </a:r>
            <a:r>
              <a:rPr lang="en-US" dirty="0" err="1" smtClean="0"/>
              <a:t>theo</a:t>
            </a:r>
            <a:r>
              <a:rPr lang="en-US" dirty="0" smtClean="0"/>
              <a:t> </a:t>
            </a:r>
            <a:r>
              <a:rPr lang="en-US" dirty="0" err="1" smtClean="0"/>
              <a:t>là</a:t>
            </a:r>
            <a:r>
              <a:rPr lang="en-US" dirty="0"/>
              <a:t>: 1) </a:t>
            </a:r>
            <a:r>
              <a:rPr lang="en-US" dirty="0" err="1" smtClean="0"/>
              <a:t>Vị</a:t>
            </a:r>
            <a:r>
              <a:rPr lang="en-US" dirty="0" smtClean="0"/>
              <a:t> </a:t>
            </a:r>
            <a:r>
              <a:rPr lang="en-US" dirty="0" err="1"/>
              <a:t>thế</a:t>
            </a:r>
            <a:r>
              <a:rPr lang="en-US" dirty="0"/>
              <a:t> </a:t>
            </a:r>
            <a:r>
              <a:rPr lang="en-US" dirty="0" err="1"/>
              <a:t>nhà</a:t>
            </a:r>
            <a:r>
              <a:rPr lang="en-US" dirty="0"/>
              <a:t> </a:t>
            </a:r>
            <a:r>
              <a:rPr lang="en-US" dirty="0" err="1"/>
              <a:t>giáo</a:t>
            </a:r>
            <a:r>
              <a:rPr lang="en-US" dirty="0"/>
              <a:t> </a:t>
            </a:r>
            <a:r>
              <a:rPr lang="en-US" dirty="0" err="1"/>
              <a:t>chỉ</a:t>
            </a:r>
            <a:r>
              <a:rPr lang="en-US" dirty="0"/>
              <a:t> </a:t>
            </a:r>
            <a:r>
              <a:rPr lang="en-US" dirty="0" err="1"/>
              <a:t>dừng</a:t>
            </a:r>
            <a:r>
              <a:rPr lang="en-US" dirty="0"/>
              <a:t> </a:t>
            </a:r>
            <a:r>
              <a:rPr lang="en-US" dirty="0" err="1"/>
              <a:t>lại</a:t>
            </a:r>
            <a:r>
              <a:rPr lang="en-US" dirty="0"/>
              <a:t> ở </a:t>
            </a:r>
            <a:r>
              <a:rPr lang="en-US" dirty="0" err="1"/>
              <a:t>một</a:t>
            </a:r>
            <a:r>
              <a:rPr lang="en-US" dirty="0"/>
              <a:t> </a:t>
            </a:r>
            <a:r>
              <a:rPr lang="en-US" dirty="0" err="1"/>
              <a:t>tuyên</a:t>
            </a:r>
            <a:r>
              <a:rPr lang="en-US" dirty="0"/>
              <a:t> </a:t>
            </a:r>
            <a:r>
              <a:rPr lang="en-US" dirty="0" err="1"/>
              <a:t>ngôn</a:t>
            </a:r>
            <a:r>
              <a:rPr lang="en-US" dirty="0"/>
              <a:t> </a:t>
            </a:r>
            <a:r>
              <a:rPr lang="en-US" dirty="0" err="1"/>
              <a:t>mang</a:t>
            </a:r>
            <a:r>
              <a:rPr lang="en-US" dirty="0"/>
              <a:t> </a:t>
            </a:r>
            <a:r>
              <a:rPr lang="en-US" dirty="0" err="1"/>
              <a:t>tính</a:t>
            </a:r>
            <a:r>
              <a:rPr lang="en-US" dirty="0"/>
              <a:t> </a:t>
            </a:r>
            <a:r>
              <a:rPr lang="en-US" dirty="0" err="1"/>
              <a:t>khẩu</a:t>
            </a:r>
            <a:r>
              <a:rPr lang="en-US" dirty="0"/>
              <a:t> </a:t>
            </a:r>
            <a:r>
              <a:rPr lang="en-US" dirty="0" err="1"/>
              <a:t>hiệu</a:t>
            </a:r>
            <a:r>
              <a:rPr lang="en-US" dirty="0"/>
              <a:t> </a:t>
            </a:r>
            <a:r>
              <a:rPr lang="en-US" dirty="0" err="1"/>
              <a:t>trong</a:t>
            </a:r>
            <a:r>
              <a:rPr lang="en-US" dirty="0"/>
              <a:t> </a:t>
            </a:r>
            <a:r>
              <a:rPr lang="en-US" dirty="0" err="1"/>
              <a:t>Luật</a:t>
            </a:r>
            <a:r>
              <a:rPr lang="en-US" dirty="0"/>
              <a:t> </a:t>
            </a:r>
            <a:r>
              <a:rPr lang="en-US" dirty="0" err="1"/>
              <a:t>Giáo</a:t>
            </a:r>
            <a:r>
              <a:rPr lang="en-US" dirty="0"/>
              <a:t> </a:t>
            </a:r>
            <a:r>
              <a:rPr lang="en-US" dirty="0" err="1" smtClean="0"/>
              <a:t>dục</a:t>
            </a:r>
            <a:r>
              <a:rPr lang="en-US" dirty="0" smtClean="0"/>
              <a:t>; 2) </a:t>
            </a:r>
            <a:r>
              <a:rPr lang="vi-VN" dirty="0" smtClean="0"/>
              <a:t>sự </a:t>
            </a:r>
            <a:r>
              <a:rPr lang="vi-VN" dirty="0"/>
              <a:t>suy giảm sức thu hút vào nghề dạy </a:t>
            </a:r>
            <a:r>
              <a:rPr lang="vi-VN" dirty="0" smtClean="0"/>
              <a:t>học</a:t>
            </a:r>
            <a:r>
              <a:rPr lang="en-US" dirty="0" smtClean="0"/>
              <a:t>;</a:t>
            </a:r>
            <a:r>
              <a:rPr lang="vi-VN" dirty="0" smtClean="0"/>
              <a:t> </a:t>
            </a:r>
            <a:r>
              <a:rPr lang="en-US" dirty="0" smtClean="0"/>
              <a:t>3) </a:t>
            </a:r>
            <a:r>
              <a:rPr lang="vi-VN" dirty="0" smtClean="0"/>
              <a:t>sự </a:t>
            </a:r>
            <a:r>
              <a:rPr lang="vi-VN" dirty="0"/>
              <a:t>bất cập về chất lượng đào tạo của các trường sư </a:t>
            </a:r>
            <a:r>
              <a:rPr lang="vi-VN" dirty="0" smtClean="0"/>
              <a:t>phạm</a:t>
            </a:r>
            <a:r>
              <a:rPr lang="en-US" dirty="0" smtClean="0"/>
              <a:t>; 4)</a:t>
            </a:r>
            <a:r>
              <a:rPr lang="vi-VN" dirty="0" smtClean="0"/>
              <a:t> </a:t>
            </a:r>
            <a:r>
              <a:rPr lang="vi-VN" dirty="0"/>
              <a:t>sự giảm sút cả về năng lực và động lực của đội ngũ nhà giáo</a:t>
            </a:r>
            <a:r>
              <a:rPr lang="vi-VN" dirty="0" smtClean="0"/>
              <a:t>.</a:t>
            </a:r>
            <a:endParaRPr lang="en-US" dirty="0" smtClean="0"/>
          </a:p>
          <a:p>
            <a:pPr marL="0" indent="0" algn="just">
              <a:buNone/>
            </a:pPr>
            <a:r>
              <a:rPr lang="en-US" dirty="0" smtClean="0">
                <a:solidFill>
                  <a:srgbClr val="C00000"/>
                </a:solidFill>
              </a:rPr>
              <a:t>6.</a:t>
            </a:r>
            <a:r>
              <a:rPr lang="en-US" dirty="0" smtClean="0"/>
              <a:t> V</a:t>
            </a:r>
            <a:r>
              <a:rPr lang="vi-VN" dirty="0" smtClean="0"/>
              <a:t>iệc </a:t>
            </a:r>
            <a:r>
              <a:rPr lang="vi-VN" dirty="0"/>
              <a:t>chuyển tư duy QLNN về nhà giáo sang mô hình quản lý nguồn nhân lực là yêu cầu bức thiết, nhất là trong giai đoạn hiện nay khi giáo dục đứng trước những yêu cầu đột phá về đổi mới trước những cơ hội và thách thức của cuộc cách mạng công nghiệp lần thứ </a:t>
            </a:r>
            <a:r>
              <a:rPr lang="vi-VN" dirty="0" smtClean="0"/>
              <a:t>tư</a:t>
            </a:r>
            <a:r>
              <a:rPr lang="en-US" dirty="0" smtClean="0"/>
              <a:t>, </a:t>
            </a:r>
            <a:r>
              <a:rPr lang="en-US" dirty="0" err="1" smtClean="0"/>
              <a:t>còn</a:t>
            </a:r>
            <a:r>
              <a:rPr lang="en-US" dirty="0" smtClean="0"/>
              <a:t> </a:t>
            </a:r>
            <a:r>
              <a:rPr lang="en-US" dirty="0" err="1" smtClean="0"/>
              <a:t>vai</a:t>
            </a:r>
            <a:r>
              <a:rPr lang="en-US" dirty="0" smtClean="0"/>
              <a:t> </a:t>
            </a:r>
            <a:r>
              <a:rPr lang="en-US" dirty="0" err="1" smtClean="0"/>
              <a:t>trò</a:t>
            </a:r>
            <a:r>
              <a:rPr lang="en-US" dirty="0" smtClean="0"/>
              <a:t> </a:t>
            </a:r>
            <a:r>
              <a:rPr lang="en-US" dirty="0" err="1" smtClean="0"/>
              <a:t>nhà</a:t>
            </a:r>
            <a:r>
              <a:rPr lang="en-US" dirty="0" smtClean="0"/>
              <a:t> </a:t>
            </a:r>
            <a:r>
              <a:rPr lang="en-US" dirty="0" err="1" smtClean="0"/>
              <a:t>giáo</a:t>
            </a:r>
            <a:r>
              <a:rPr lang="en-US" dirty="0" smtClean="0"/>
              <a:t> </a:t>
            </a:r>
            <a:r>
              <a:rPr lang="en-US" dirty="0" err="1" smtClean="0"/>
              <a:t>thì</a:t>
            </a:r>
            <a:r>
              <a:rPr lang="en-US" dirty="0" smtClean="0"/>
              <a:t> </a:t>
            </a:r>
            <a:r>
              <a:rPr lang="en-US" dirty="0" err="1" smtClean="0"/>
              <a:t>quan</a:t>
            </a:r>
            <a:r>
              <a:rPr lang="en-US" dirty="0" smtClean="0"/>
              <a:t> </a:t>
            </a:r>
            <a:r>
              <a:rPr lang="en-US" dirty="0" err="1" smtClean="0"/>
              <a:t>trọng</a:t>
            </a:r>
            <a:r>
              <a:rPr lang="en-US" dirty="0" smtClean="0"/>
              <a:t> </a:t>
            </a:r>
            <a:r>
              <a:rPr lang="en-US" dirty="0" err="1" smtClean="0"/>
              <a:t>hơn</a:t>
            </a:r>
            <a:r>
              <a:rPr lang="en-US" dirty="0" smtClean="0"/>
              <a:t> </a:t>
            </a:r>
            <a:r>
              <a:rPr lang="en-US" dirty="0" err="1" smtClean="0"/>
              <a:t>bao</a:t>
            </a:r>
            <a:r>
              <a:rPr lang="en-US" dirty="0" smtClean="0"/>
              <a:t> </a:t>
            </a:r>
            <a:r>
              <a:rPr lang="en-US" dirty="0" err="1" smtClean="0"/>
              <a:t>giờ</a:t>
            </a:r>
            <a:r>
              <a:rPr lang="en-US" dirty="0" smtClean="0"/>
              <a:t> </a:t>
            </a:r>
            <a:r>
              <a:rPr lang="en-US" dirty="0" err="1" smtClean="0"/>
              <a:t>hết</a:t>
            </a:r>
            <a:r>
              <a:rPr lang="en-US" dirty="0" smtClean="0"/>
              <a:t>.</a:t>
            </a:r>
          </a:p>
          <a:p>
            <a:pPr marL="0" indent="0" algn="just">
              <a:buNone/>
            </a:pPr>
            <a:r>
              <a:rPr lang="en-US" dirty="0" smtClean="0">
                <a:solidFill>
                  <a:srgbClr val="C00000"/>
                </a:solidFill>
              </a:rPr>
              <a:t>7. </a:t>
            </a:r>
            <a:r>
              <a:rPr lang="en-US" dirty="0"/>
              <a:t>V</a:t>
            </a:r>
            <a:r>
              <a:rPr lang="vi-VN" dirty="0" smtClean="0"/>
              <a:t>iệc </a:t>
            </a:r>
            <a:r>
              <a:rPr lang="vi-VN" dirty="0"/>
              <a:t>xây dựng và ban hành Luật Nhà giáo là một nhiệm vụ nhất thiết phải sớm được thực </a:t>
            </a:r>
            <a:r>
              <a:rPr lang="vi-VN" dirty="0" smtClean="0"/>
              <a:t>hiện</a:t>
            </a:r>
            <a:r>
              <a:rPr lang="en-US" dirty="0" smtClean="0"/>
              <a:t> </a:t>
            </a:r>
            <a:r>
              <a:rPr lang="en-US" dirty="0" err="1" smtClean="0"/>
              <a:t>nhằm</a:t>
            </a:r>
            <a:r>
              <a:rPr lang="en-US" dirty="0" smtClean="0"/>
              <a:t> </a:t>
            </a:r>
            <a:r>
              <a:rPr lang="en-US" dirty="0" err="1" smtClean="0"/>
              <a:t>tạo</a:t>
            </a:r>
            <a:r>
              <a:rPr lang="en-US" dirty="0" smtClean="0"/>
              <a:t> </a:t>
            </a:r>
            <a:r>
              <a:rPr lang="vi-VN" dirty="0" smtClean="0"/>
              <a:t>khung </a:t>
            </a:r>
            <a:r>
              <a:rPr lang="vi-VN" dirty="0"/>
              <a:t>pháp lý nhất quán, có hiệu lực và hiệu quả để phát triển đội ngũ nhà giáo với tư cách là nguồn lực lớn nhất và quan trọng nhất trong việc thực hiện mục tiêu giáo dục</a:t>
            </a:r>
            <a:r>
              <a:rPr lang="vi-VN" dirty="0" smtClean="0"/>
              <a:t>.</a:t>
            </a: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32</a:t>
            </a:fld>
            <a:endParaRPr lang="en-US"/>
          </a:p>
        </p:txBody>
      </p:sp>
    </p:spTree>
    <p:extLst>
      <p:ext uri="{BB962C8B-B14F-4D97-AF65-F5344CB8AC3E}">
        <p14:creationId xmlns:p14="http://schemas.microsoft.com/office/powerpoint/2010/main" val="1207711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Ảnh bìa facebook thiệp chúc mừng &lt;strong&gt;ngày&lt;/strong&gt; &lt;strong&gt;nhà&lt;/strong&gt; &lt;strong&gt;giáo&lt;/strong&gt; Việt Nam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630"/>
            <a:ext cx="12192000" cy="5447210"/>
          </a:xfrm>
          <a:prstGeom prst="rect">
            <a:avLst/>
          </a:prstGeom>
        </p:spPr>
      </p:pic>
      <p:sp>
        <p:nvSpPr>
          <p:cNvPr id="4" name="TextBox 3"/>
          <p:cNvSpPr txBox="1"/>
          <p:nvPr/>
        </p:nvSpPr>
        <p:spPr>
          <a:xfrm>
            <a:off x="3278777" y="6021977"/>
            <a:ext cx="5747657" cy="646331"/>
          </a:xfrm>
          <a:prstGeom prst="rect">
            <a:avLst/>
          </a:prstGeom>
          <a:noFill/>
        </p:spPr>
        <p:txBody>
          <a:bodyPr wrap="square" rtlCol="0">
            <a:spAutoFit/>
          </a:bodyPr>
          <a:lstStyle/>
          <a:p>
            <a:pPr algn="ctr"/>
            <a:r>
              <a:rPr lang="en-US" sz="3600" b="1" dirty="0" smtClean="0">
                <a:solidFill>
                  <a:srgbClr val="C00000"/>
                </a:solidFill>
              </a:rPr>
              <a:t>TRÂN TRỌNG CÁM ƠN</a:t>
            </a:r>
            <a:endParaRPr lang="en-US" sz="3600" b="1" dirty="0">
              <a:solidFill>
                <a:srgbClr val="C00000"/>
              </a:solidFill>
            </a:endParaRPr>
          </a:p>
        </p:txBody>
      </p:sp>
      <p:sp>
        <p:nvSpPr>
          <p:cNvPr id="5" name="Slide Number Placeholder 4"/>
          <p:cNvSpPr>
            <a:spLocks noGrp="1"/>
          </p:cNvSpPr>
          <p:nvPr>
            <p:ph type="sldNum" sz="quarter" idx="12"/>
          </p:nvPr>
        </p:nvSpPr>
        <p:spPr/>
        <p:txBody>
          <a:bodyPr/>
          <a:lstStyle/>
          <a:p>
            <a:fld id="{330EA680-D336-4FF7-8B7A-9848BB0A1C32}" type="slidenum">
              <a:rPr lang="en-US" smtClean="0"/>
              <a:t>33</a:t>
            </a:fld>
            <a:endParaRPr lang="en-US"/>
          </a:p>
        </p:txBody>
      </p:sp>
    </p:spTree>
    <p:extLst>
      <p:ext uri="{BB962C8B-B14F-4D97-AF65-F5344CB8AC3E}">
        <p14:creationId xmlns:p14="http://schemas.microsoft.com/office/powerpoint/2010/main" val="387093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092"/>
          </a:xfrm>
        </p:spPr>
        <p:txBody>
          <a:bodyPr>
            <a:normAutofit/>
          </a:bodyPr>
          <a:lstStyle/>
          <a:p>
            <a:pPr algn="ctr"/>
            <a:r>
              <a:rPr lang="en-US" sz="3600" b="1" dirty="0" err="1" smtClean="0">
                <a:solidFill>
                  <a:srgbClr val="C00000"/>
                </a:solidFill>
              </a:rPr>
              <a:t>Thay</a:t>
            </a:r>
            <a:r>
              <a:rPr lang="en-US" sz="3600" b="1" dirty="0" smtClean="0">
                <a:solidFill>
                  <a:srgbClr val="C00000"/>
                </a:solidFill>
              </a:rPr>
              <a:t> </a:t>
            </a:r>
            <a:r>
              <a:rPr lang="en-US" sz="3600" b="1" dirty="0" err="1" smtClean="0">
                <a:solidFill>
                  <a:srgbClr val="C00000"/>
                </a:solidFill>
              </a:rPr>
              <a:t>đổi</a:t>
            </a:r>
            <a:r>
              <a:rPr lang="en-US" sz="3600" b="1" dirty="0" smtClean="0">
                <a:solidFill>
                  <a:srgbClr val="C00000"/>
                </a:solidFill>
              </a:rPr>
              <a:t> </a:t>
            </a:r>
            <a:r>
              <a:rPr lang="en-US" sz="3600" b="1" dirty="0" err="1" smtClean="0">
                <a:solidFill>
                  <a:srgbClr val="C00000"/>
                </a:solidFill>
              </a:rPr>
              <a:t>nhận</a:t>
            </a:r>
            <a:r>
              <a:rPr lang="en-US" sz="3600" b="1" dirty="0" smtClean="0">
                <a:solidFill>
                  <a:srgbClr val="C00000"/>
                </a:solidFill>
              </a:rPr>
              <a:t> </a:t>
            </a:r>
            <a:r>
              <a:rPr lang="en-US" sz="3600" b="1" dirty="0" err="1" smtClean="0">
                <a:solidFill>
                  <a:srgbClr val="C00000"/>
                </a:solidFill>
              </a:rPr>
              <a:t>thức</a:t>
            </a:r>
            <a:r>
              <a:rPr lang="en-US" sz="3600" b="1" dirty="0" smtClean="0">
                <a:solidFill>
                  <a:srgbClr val="C00000"/>
                </a:solidFill>
              </a:rPr>
              <a:t> </a:t>
            </a:r>
            <a:r>
              <a:rPr lang="en-US" sz="3600" b="1" dirty="0" err="1" smtClean="0">
                <a:solidFill>
                  <a:srgbClr val="C00000"/>
                </a:solidFill>
              </a:rPr>
              <a:t>về</a:t>
            </a:r>
            <a:r>
              <a:rPr lang="en-US" sz="3600" b="1" dirty="0" smtClean="0">
                <a:solidFill>
                  <a:srgbClr val="C00000"/>
                </a:solidFill>
              </a:rPr>
              <a:t> </a:t>
            </a:r>
            <a:r>
              <a:rPr lang="en-US" sz="3600" b="1" dirty="0" err="1" smtClean="0">
                <a:solidFill>
                  <a:srgbClr val="C00000"/>
                </a:solidFill>
              </a:rPr>
              <a:t>vai</a:t>
            </a:r>
            <a:r>
              <a:rPr lang="en-US" sz="3600" b="1" dirty="0" smtClean="0">
                <a:solidFill>
                  <a:srgbClr val="C00000"/>
                </a:solidFill>
              </a:rPr>
              <a:t> </a:t>
            </a:r>
            <a:r>
              <a:rPr lang="en-US" sz="3600" b="1" dirty="0" err="1" smtClean="0">
                <a:solidFill>
                  <a:srgbClr val="C00000"/>
                </a:solidFill>
              </a:rPr>
              <a:t>trò</a:t>
            </a:r>
            <a:r>
              <a:rPr lang="en-US" sz="3600" b="1" dirty="0" smtClean="0">
                <a:solidFill>
                  <a:srgbClr val="C00000"/>
                </a:solidFill>
              </a:rPr>
              <a:t> </a:t>
            </a:r>
            <a:r>
              <a:rPr lang="en-US" sz="3600" b="1" dirty="0" err="1" smtClean="0">
                <a:solidFill>
                  <a:srgbClr val="C00000"/>
                </a:solidFill>
              </a:rPr>
              <a:t>của</a:t>
            </a:r>
            <a:r>
              <a:rPr lang="en-US" sz="3600" b="1" dirty="0" smtClean="0">
                <a:solidFill>
                  <a:srgbClr val="C00000"/>
                </a:solidFill>
              </a:rPr>
              <a:t> </a:t>
            </a:r>
            <a:r>
              <a:rPr lang="en-US" sz="3600" b="1" dirty="0" err="1" smtClean="0">
                <a:solidFill>
                  <a:srgbClr val="C00000"/>
                </a:solidFill>
              </a:rPr>
              <a:t>giáo</a:t>
            </a:r>
            <a:r>
              <a:rPr lang="en-US" sz="3600" b="1" dirty="0" smtClean="0">
                <a:solidFill>
                  <a:srgbClr val="C00000"/>
                </a:solidFill>
              </a:rPr>
              <a:t> </a:t>
            </a:r>
            <a:r>
              <a:rPr lang="en-US" sz="3600" b="1" dirty="0" err="1" smtClean="0">
                <a:solidFill>
                  <a:srgbClr val="C00000"/>
                </a:solidFill>
              </a:rPr>
              <a:t>dục</a:t>
            </a:r>
            <a:endParaRPr lang="en-US" sz="36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1630249"/>
              </p:ext>
            </p:extLst>
          </p:nvPr>
        </p:nvGraphicFramePr>
        <p:xfrm>
          <a:off x="431075" y="1084263"/>
          <a:ext cx="11416936" cy="5577840"/>
        </p:xfrm>
        <a:graphic>
          <a:graphicData uri="http://schemas.openxmlformats.org/drawingml/2006/table">
            <a:tbl>
              <a:tblPr firstRow="1" bandRow="1">
                <a:tableStyleId>{5C22544A-7EE6-4342-B048-85BDC9FD1C3A}</a:tableStyleId>
              </a:tblPr>
              <a:tblGrid>
                <a:gridCol w="2325188">
                  <a:extLst>
                    <a:ext uri="{9D8B030D-6E8A-4147-A177-3AD203B41FA5}">
                      <a16:colId xmlns:a16="http://schemas.microsoft.com/office/drawing/2014/main" val="2709988526"/>
                    </a:ext>
                  </a:extLst>
                </a:gridCol>
                <a:gridCol w="9091748">
                  <a:extLst>
                    <a:ext uri="{9D8B030D-6E8A-4147-A177-3AD203B41FA5}">
                      <a16:colId xmlns:a16="http://schemas.microsoft.com/office/drawing/2014/main" val="3470980484"/>
                    </a:ext>
                  </a:extLst>
                </a:gridCol>
              </a:tblGrid>
              <a:tr h="370840">
                <a:tc>
                  <a:txBody>
                    <a:bodyPr/>
                    <a:lstStyle/>
                    <a:p>
                      <a:r>
                        <a:rPr lang="en-US" sz="2400" b="0" dirty="0" smtClean="0">
                          <a:solidFill>
                            <a:schemeClr val="tx1"/>
                          </a:solidFill>
                        </a:rPr>
                        <a:t>Cho </a:t>
                      </a:r>
                      <a:r>
                        <a:rPr lang="en-US" sz="2400" b="0" dirty="0" err="1" smtClean="0">
                          <a:solidFill>
                            <a:schemeClr val="tx1"/>
                          </a:solidFill>
                        </a:rPr>
                        <a:t>đến</a:t>
                      </a:r>
                      <a:r>
                        <a:rPr lang="en-US" sz="2400" b="0" baseline="0" dirty="0" smtClean="0">
                          <a:solidFill>
                            <a:schemeClr val="tx1"/>
                          </a:solidFill>
                        </a:rPr>
                        <a:t> </a:t>
                      </a:r>
                      <a:r>
                        <a:rPr lang="en-US" sz="2400" b="0" baseline="0" dirty="0" err="1" smtClean="0">
                          <a:solidFill>
                            <a:schemeClr val="tx1"/>
                          </a:solidFill>
                        </a:rPr>
                        <a:t>trước</a:t>
                      </a:r>
                      <a:r>
                        <a:rPr lang="en-US" sz="2400" b="0" baseline="0" dirty="0" smtClean="0">
                          <a:solidFill>
                            <a:schemeClr val="tx1"/>
                          </a:solidFill>
                        </a:rPr>
                        <a:t> </a:t>
                      </a:r>
                      <a:r>
                        <a:rPr lang="en-US" sz="2400" b="0" baseline="0" dirty="0" err="1" smtClean="0">
                          <a:solidFill>
                            <a:schemeClr val="tx1"/>
                          </a:solidFill>
                        </a:rPr>
                        <a:t>cách</a:t>
                      </a:r>
                      <a:r>
                        <a:rPr lang="en-US" sz="2400" b="0" baseline="0" dirty="0" smtClean="0">
                          <a:solidFill>
                            <a:schemeClr val="tx1"/>
                          </a:solidFill>
                        </a:rPr>
                        <a:t> </a:t>
                      </a:r>
                      <a:r>
                        <a:rPr lang="en-US" sz="2400" b="0" baseline="0" dirty="0" err="1" smtClean="0">
                          <a:solidFill>
                            <a:schemeClr val="tx1"/>
                          </a:solidFill>
                        </a:rPr>
                        <a:t>mạng</a:t>
                      </a:r>
                      <a:r>
                        <a:rPr lang="en-US" sz="2400" b="0" baseline="0" dirty="0" smtClean="0">
                          <a:solidFill>
                            <a:schemeClr val="tx1"/>
                          </a:solidFill>
                        </a:rPr>
                        <a:t> </a:t>
                      </a:r>
                      <a:r>
                        <a:rPr lang="en-US" sz="2400" b="0" baseline="0" dirty="0" err="1" smtClean="0">
                          <a:solidFill>
                            <a:schemeClr val="tx1"/>
                          </a:solidFill>
                        </a:rPr>
                        <a:t>công</a:t>
                      </a:r>
                      <a:r>
                        <a:rPr lang="en-US" sz="2400" b="0" baseline="0" dirty="0" smtClean="0">
                          <a:solidFill>
                            <a:schemeClr val="tx1"/>
                          </a:solidFill>
                        </a:rPr>
                        <a:t> </a:t>
                      </a:r>
                      <a:r>
                        <a:rPr lang="en-US" sz="2400" b="0" baseline="0" dirty="0" err="1" smtClean="0">
                          <a:solidFill>
                            <a:schemeClr val="tx1"/>
                          </a:solidFill>
                        </a:rPr>
                        <a:t>nghiệp</a:t>
                      </a:r>
                      <a:endParaRPr lang="en-US" sz="2400" b="0" dirty="0">
                        <a:solidFill>
                          <a:schemeClr val="tx1"/>
                        </a:solidFill>
                      </a:endParaRPr>
                    </a:p>
                  </a:txBody>
                  <a:tcPr>
                    <a:solidFill>
                      <a:schemeClr val="tx2">
                        <a:lumMod val="20000"/>
                        <a:lumOff val="80000"/>
                      </a:schemeClr>
                    </a:solidFill>
                  </a:tcPr>
                </a:tc>
                <a:tc>
                  <a:txBody>
                    <a:bodyPr/>
                    <a:lstStyle/>
                    <a:p>
                      <a:pPr algn="just"/>
                      <a:r>
                        <a:rPr lang="en-US" sz="2400" b="0" dirty="0" err="1" smtClean="0">
                          <a:solidFill>
                            <a:schemeClr val="tx1"/>
                          </a:solidFill>
                        </a:rPr>
                        <a:t>Giáo</a:t>
                      </a:r>
                      <a:r>
                        <a:rPr lang="en-US" sz="2400" b="0" baseline="0" dirty="0" smtClean="0">
                          <a:solidFill>
                            <a:schemeClr val="tx1"/>
                          </a:solidFill>
                        </a:rPr>
                        <a:t> </a:t>
                      </a:r>
                      <a:r>
                        <a:rPr lang="en-US" sz="2400" b="0" baseline="0" dirty="0" err="1" smtClean="0">
                          <a:solidFill>
                            <a:schemeClr val="tx1"/>
                          </a:solidFill>
                        </a:rPr>
                        <a:t>dục</a:t>
                      </a:r>
                      <a:r>
                        <a:rPr lang="en-US" sz="2400" b="0" baseline="0" dirty="0" smtClean="0">
                          <a:solidFill>
                            <a:schemeClr val="tx1"/>
                          </a:solidFill>
                        </a:rPr>
                        <a:t> </a:t>
                      </a:r>
                      <a:r>
                        <a:rPr lang="en-US" sz="2400" b="0" baseline="0" dirty="0" err="1" smtClean="0">
                          <a:solidFill>
                            <a:schemeClr val="tx1"/>
                          </a:solidFill>
                        </a:rPr>
                        <a:t>chỉ</a:t>
                      </a:r>
                      <a:r>
                        <a:rPr lang="en-US" sz="2400" b="0" baseline="0" dirty="0" smtClean="0">
                          <a:solidFill>
                            <a:schemeClr val="tx1"/>
                          </a:solidFill>
                        </a:rPr>
                        <a:t> </a:t>
                      </a:r>
                      <a:r>
                        <a:rPr lang="en-US" sz="2400" b="0" baseline="0" dirty="0" err="1" smtClean="0">
                          <a:solidFill>
                            <a:schemeClr val="tx1"/>
                          </a:solidFill>
                        </a:rPr>
                        <a:t>đơn</a:t>
                      </a:r>
                      <a:r>
                        <a:rPr lang="en-US" sz="2400" b="0" baseline="0" dirty="0" smtClean="0">
                          <a:solidFill>
                            <a:schemeClr val="tx1"/>
                          </a:solidFill>
                        </a:rPr>
                        <a:t> </a:t>
                      </a:r>
                      <a:r>
                        <a:rPr lang="en-US" sz="2400" b="0" baseline="0" dirty="0" err="1" smtClean="0">
                          <a:solidFill>
                            <a:schemeClr val="tx1"/>
                          </a:solidFill>
                        </a:rPr>
                        <a:t>thuần</a:t>
                      </a:r>
                      <a:r>
                        <a:rPr lang="en-US" sz="2400" b="0" baseline="0" dirty="0" smtClean="0">
                          <a:solidFill>
                            <a:schemeClr val="tx1"/>
                          </a:solidFill>
                        </a:rPr>
                        <a:t> </a:t>
                      </a:r>
                      <a:r>
                        <a:rPr lang="en-US" sz="2400" b="0" baseline="0" dirty="0" err="1" smtClean="0">
                          <a:solidFill>
                            <a:schemeClr val="tx1"/>
                          </a:solidFill>
                        </a:rPr>
                        <a:t>là</a:t>
                      </a:r>
                      <a:r>
                        <a:rPr lang="en-US" sz="2400" b="0" baseline="0" dirty="0" smtClean="0">
                          <a:solidFill>
                            <a:schemeClr val="tx1"/>
                          </a:solidFill>
                        </a:rPr>
                        <a:t> </a:t>
                      </a:r>
                      <a:r>
                        <a:rPr lang="en-US" sz="2400" b="0" baseline="0" dirty="0" err="1" smtClean="0">
                          <a:solidFill>
                            <a:schemeClr val="tx1"/>
                          </a:solidFill>
                        </a:rPr>
                        <a:t>sự</a:t>
                      </a:r>
                      <a:r>
                        <a:rPr lang="en-US" sz="2400" b="0" baseline="0" dirty="0" smtClean="0">
                          <a:solidFill>
                            <a:schemeClr val="tx1"/>
                          </a:solidFill>
                        </a:rPr>
                        <a:t> </a:t>
                      </a:r>
                      <a:r>
                        <a:rPr lang="en-US" sz="2400" b="0" baseline="0" dirty="0" err="1" smtClean="0">
                          <a:solidFill>
                            <a:schemeClr val="tx1"/>
                          </a:solidFill>
                        </a:rPr>
                        <a:t>chuẩn</a:t>
                      </a:r>
                      <a:r>
                        <a:rPr lang="en-US" sz="2400" b="0" baseline="0" dirty="0" smtClean="0">
                          <a:solidFill>
                            <a:schemeClr val="tx1"/>
                          </a:solidFill>
                        </a:rPr>
                        <a:t> </a:t>
                      </a:r>
                      <a:r>
                        <a:rPr lang="en-US" sz="2400" b="0" baseline="0" dirty="0" err="1" smtClean="0">
                          <a:solidFill>
                            <a:schemeClr val="tx1"/>
                          </a:solidFill>
                        </a:rPr>
                        <a:t>bị</a:t>
                      </a:r>
                      <a:r>
                        <a:rPr lang="en-US" sz="2400" b="0" baseline="0" dirty="0" smtClean="0">
                          <a:solidFill>
                            <a:schemeClr val="tx1"/>
                          </a:solidFill>
                        </a:rPr>
                        <a:t> </a:t>
                      </a:r>
                      <a:r>
                        <a:rPr lang="en-US" sz="2400" b="0" baseline="0" dirty="0" err="1" smtClean="0">
                          <a:solidFill>
                            <a:schemeClr val="tx1"/>
                          </a:solidFill>
                        </a:rPr>
                        <a:t>nhân</a:t>
                      </a:r>
                      <a:r>
                        <a:rPr lang="en-US" sz="2400" b="0" baseline="0" dirty="0" smtClean="0">
                          <a:solidFill>
                            <a:schemeClr val="tx1"/>
                          </a:solidFill>
                        </a:rPr>
                        <a:t> </a:t>
                      </a:r>
                      <a:r>
                        <a:rPr lang="en-US" sz="2400" b="0" baseline="0" dirty="0" err="1" smtClean="0">
                          <a:solidFill>
                            <a:schemeClr val="tx1"/>
                          </a:solidFill>
                        </a:rPr>
                        <a:t>lực</a:t>
                      </a:r>
                      <a:r>
                        <a:rPr lang="en-US" sz="2400" b="0" baseline="0" dirty="0" smtClean="0">
                          <a:solidFill>
                            <a:schemeClr val="tx1"/>
                          </a:solidFill>
                        </a:rPr>
                        <a:t> </a:t>
                      </a:r>
                      <a:r>
                        <a:rPr lang="en-US" sz="2400" b="0" baseline="0" dirty="0" err="1" smtClean="0">
                          <a:solidFill>
                            <a:schemeClr val="tx1"/>
                          </a:solidFill>
                        </a:rPr>
                        <a:t>cho</a:t>
                      </a:r>
                      <a:r>
                        <a:rPr lang="en-US" sz="2400" b="0" baseline="0" dirty="0" smtClean="0">
                          <a:solidFill>
                            <a:schemeClr val="tx1"/>
                          </a:solidFill>
                        </a:rPr>
                        <a:t> </a:t>
                      </a:r>
                      <a:r>
                        <a:rPr lang="en-US" sz="2400" b="0" baseline="0" dirty="0" err="1" smtClean="0">
                          <a:solidFill>
                            <a:schemeClr val="tx1"/>
                          </a:solidFill>
                        </a:rPr>
                        <a:t>bộ</a:t>
                      </a:r>
                      <a:r>
                        <a:rPr lang="en-US" sz="2400" b="0" baseline="0" dirty="0" smtClean="0">
                          <a:solidFill>
                            <a:schemeClr val="tx1"/>
                          </a:solidFill>
                        </a:rPr>
                        <a:t> </a:t>
                      </a:r>
                      <a:r>
                        <a:rPr lang="en-US" sz="2400" b="0" baseline="0" dirty="0" err="1" smtClean="0">
                          <a:solidFill>
                            <a:schemeClr val="tx1"/>
                          </a:solidFill>
                        </a:rPr>
                        <a:t>máy</a:t>
                      </a:r>
                      <a:r>
                        <a:rPr lang="en-US" sz="2400" b="0" baseline="0" dirty="0" smtClean="0">
                          <a:solidFill>
                            <a:schemeClr val="tx1"/>
                          </a:solidFill>
                        </a:rPr>
                        <a:t> </a:t>
                      </a:r>
                      <a:r>
                        <a:rPr lang="en-US" sz="2400" b="0" baseline="0" dirty="0" err="1" smtClean="0">
                          <a:solidFill>
                            <a:schemeClr val="tx1"/>
                          </a:solidFill>
                        </a:rPr>
                        <a:t>cai</a:t>
                      </a:r>
                      <a:r>
                        <a:rPr lang="en-US" sz="2400" b="0" baseline="0" dirty="0" smtClean="0">
                          <a:solidFill>
                            <a:schemeClr val="tx1"/>
                          </a:solidFill>
                        </a:rPr>
                        <a:t> </a:t>
                      </a:r>
                      <a:r>
                        <a:rPr lang="en-US" sz="2400" b="0" baseline="0" dirty="0" err="1" smtClean="0">
                          <a:solidFill>
                            <a:schemeClr val="tx1"/>
                          </a:solidFill>
                        </a:rPr>
                        <a:t>trị</a:t>
                      </a:r>
                      <a:r>
                        <a:rPr lang="en-US" sz="2400" b="0" baseline="0" dirty="0" smtClean="0">
                          <a:solidFill>
                            <a:schemeClr val="tx1"/>
                          </a:solidFill>
                        </a:rPr>
                        <a:t> =&gt; </a:t>
                      </a:r>
                      <a:r>
                        <a:rPr lang="en-US" sz="2400" b="0" baseline="0" dirty="0" err="1" smtClean="0">
                          <a:solidFill>
                            <a:schemeClr val="tx1"/>
                          </a:solidFill>
                        </a:rPr>
                        <a:t>Giáo</a:t>
                      </a:r>
                      <a:r>
                        <a:rPr lang="en-US" sz="2400" b="0" baseline="0" dirty="0" smtClean="0">
                          <a:solidFill>
                            <a:schemeClr val="tx1"/>
                          </a:solidFill>
                        </a:rPr>
                        <a:t> </a:t>
                      </a:r>
                      <a:r>
                        <a:rPr lang="en-US" sz="2400" b="0" baseline="0" dirty="0" err="1" smtClean="0">
                          <a:solidFill>
                            <a:schemeClr val="tx1"/>
                          </a:solidFill>
                        </a:rPr>
                        <a:t>dục</a:t>
                      </a:r>
                      <a:r>
                        <a:rPr lang="en-US" sz="2400" b="0" baseline="0" dirty="0" smtClean="0">
                          <a:solidFill>
                            <a:schemeClr val="tx1"/>
                          </a:solidFill>
                        </a:rPr>
                        <a:t> </a:t>
                      </a:r>
                      <a:r>
                        <a:rPr lang="en-US" sz="2400" b="0" baseline="0" dirty="0" err="1" smtClean="0">
                          <a:solidFill>
                            <a:schemeClr val="tx1"/>
                          </a:solidFill>
                        </a:rPr>
                        <a:t>chỉ</a:t>
                      </a:r>
                      <a:r>
                        <a:rPr lang="en-US" sz="2400" b="0" baseline="0" dirty="0" smtClean="0">
                          <a:solidFill>
                            <a:schemeClr val="tx1"/>
                          </a:solidFill>
                        </a:rPr>
                        <a:t> </a:t>
                      </a:r>
                      <a:r>
                        <a:rPr lang="en-US" sz="2400" b="0" baseline="0" dirty="0" err="1" smtClean="0">
                          <a:solidFill>
                            <a:schemeClr val="tx1"/>
                          </a:solidFill>
                        </a:rPr>
                        <a:t>dành</a:t>
                      </a:r>
                      <a:r>
                        <a:rPr lang="en-US" sz="2400" b="0" baseline="0" dirty="0" smtClean="0">
                          <a:solidFill>
                            <a:schemeClr val="tx1"/>
                          </a:solidFill>
                        </a:rPr>
                        <a:t> </a:t>
                      </a:r>
                      <a:r>
                        <a:rPr lang="en-US" sz="2400" b="0" baseline="0" dirty="0" err="1" smtClean="0">
                          <a:solidFill>
                            <a:schemeClr val="tx1"/>
                          </a:solidFill>
                        </a:rPr>
                        <a:t>cho</a:t>
                      </a:r>
                      <a:r>
                        <a:rPr lang="en-US" sz="2400" b="0" baseline="0" dirty="0" smtClean="0">
                          <a:solidFill>
                            <a:schemeClr val="tx1"/>
                          </a:solidFill>
                        </a:rPr>
                        <a:t> </a:t>
                      </a:r>
                      <a:r>
                        <a:rPr lang="en-US" sz="2400" b="0" baseline="0" dirty="0" err="1" smtClean="0">
                          <a:solidFill>
                            <a:schemeClr val="tx1"/>
                          </a:solidFill>
                        </a:rPr>
                        <a:t>một</a:t>
                      </a:r>
                      <a:r>
                        <a:rPr lang="en-US" sz="2400" b="0" baseline="0" dirty="0" smtClean="0">
                          <a:solidFill>
                            <a:schemeClr val="tx1"/>
                          </a:solidFill>
                        </a:rPr>
                        <a:t> </a:t>
                      </a:r>
                      <a:r>
                        <a:rPr lang="en-US" sz="2400" b="0" baseline="0" dirty="0" err="1" smtClean="0">
                          <a:solidFill>
                            <a:schemeClr val="tx1"/>
                          </a:solidFill>
                        </a:rPr>
                        <a:t>số</a:t>
                      </a:r>
                      <a:r>
                        <a:rPr lang="en-US" sz="2400" b="0" baseline="0" dirty="0" smtClean="0">
                          <a:solidFill>
                            <a:schemeClr val="tx1"/>
                          </a:solidFill>
                        </a:rPr>
                        <a:t> </a:t>
                      </a:r>
                      <a:r>
                        <a:rPr lang="en-US" sz="2400" b="0" baseline="0" dirty="0" err="1" smtClean="0">
                          <a:solidFill>
                            <a:schemeClr val="tx1"/>
                          </a:solidFill>
                        </a:rPr>
                        <a:t>ít</a:t>
                      </a:r>
                      <a:r>
                        <a:rPr lang="en-US" sz="2400" b="0" baseline="0" dirty="0" smtClean="0">
                          <a:solidFill>
                            <a:schemeClr val="tx1"/>
                          </a:solidFill>
                        </a:rPr>
                        <a:t> </a:t>
                      </a:r>
                      <a:r>
                        <a:rPr lang="en-US" sz="2400" b="0" baseline="0" dirty="0" err="1" smtClean="0">
                          <a:solidFill>
                            <a:schemeClr val="tx1"/>
                          </a:solidFill>
                        </a:rPr>
                        <a:t>người</a:t>
                      </a:r>
                      <a:endParaRPr lang="en-US" sz="2400" b="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3126963185"/>
                  </a:ext>
                </a:extLst>
              </a:tr>
              <a:tr h="370840">
                <a:tc>
                  <a:txBody>
                    <a:bodyPr/>
                    <a:lstStyle/>
                    <a:p>
                      <a:r>
                        <a:rPr lang="en-US" sz="2400" dirty="0" smtClean="0">
                          <a:solidFill>
                            <a:schemeClr val="tx1"/>
                          </a:solidFill>
                        </a:rPr>
                        <a:t>CMCN 1 (</a:t>
                      </a:r>
                      <a:r>
                        <a:rPr lang="en-US" sz="2400" dirty="0" err="1" smtClean="0">
                          <a:solidFill>
                            <a:schemeClr val="tx1"/>
                          </a:solidFill>
                        </a:rPr>
                        <a:t>khoảng</a:t>
                      </a:r>
                      <a:r>
                        <a:rPr lang="en-US" sz="2400" baseline="0" dirty="0" smtClean="0">
                          <a:solidFill>
                            <a:schemeClr val="tx1"/>
                          </a:solidFill>
                        </a:rPr>
                        <a:t> 1750)</a:t>
                      </a:r>
                      <a:endParaRPr lang="en-US" sz="2400" dirty="0">
                        <a:solidFill>
                          <a:schemeClr val="tx1"/>
                        </a:solidFill>
                      </a:endParaRPr>
                    </a:p>
                  </a:txBody>
                  <a:tcPr/>
                </a:tc>
                <a:tc>
                  <a:txBody>
                    <a:bodyPr/>
                    <a:lstStyle/>
                    <a:p>
                      <a:pPr algn="just"/>
                      <a:r>
                        <a:rPr lang="en-US" sz="2400" dirty="0" smtClean="0">
                          <a:solidFill>
                            <a:schemeClr val="tx1"/>
                          </a:solidFill>
                        </a:rPr>
                        <a:t>G</a:t>
                      </a:r>
                      <a:r>
                        <a:rPr lang="vi-VN" sz="2400" dirty="0" smtClean="0">
                          <a:solidFill>
                            <a:schemeClr val="tx1"/>
                          </a:solidFill>
                        </a:rPr>
                        <a:t>iáo dục</a:t>
                      </a:r>
                      <a:r>
                        <a:rPr lang="en-US" sz="2400" dirty="0" smtClean="0">
                          <a:solidFill>
                            <a:schemeClr val="tx1"/>
                          </a:solidFill>
                        </a:rPr>
                        <a:t> </a:t>
                      </a:r>
                      <a:r>
                        <a:rPr lang="en-US" sz="2400" dirty="0" err="1" smtClean="0">
                          <a:solidFill>
                            <a:schemeClr val="tx1"/>
                          </a:solidFill>
                        </a:rPr>
                        <a:t>vẫn</a:t>
                      </a:r>
                      <a:r>
                        <a:rPr lang="vi-VN" sz="2400" dirty="0" smtClean="0">
                          <a:solidFill>
                            <a:schemeClr val="tx1"/>
                          </a:solidFill>
                        </a:rPr>
                        <a:t> chỉ dành cho một số ít người thuộc tầng lớp trên để làm lãnh đạo và những nghề cao quý; giáo dục không dành cho đại chúng bởi lẽ nhà nước cần nông dân, thợ thuyền và lính tráng</a:t>
                      </a:r>
                      <a:endParaRPr lang="en-US" sz="2400" dirty="0">
                        <a:solidFill>
                          <a:schemeClr val="tx1"/>
                        </a:solidFill>
                      </a:endParaRPr>
                    </a:p>
                  </a:txBody>
                  <a:tcPr/>
                </a:tc>
                <a:extLst>
                  <a:ext uri="{0D108BD9-81ED-4DB2-BD59-A6C34878D82A}">
                    <a16:rowId xmlns:a16="http://schemas.microsoft.com/office/drawing/2014/main" val="482722464"/>
                  </a:ext>
                </a:extLst>
              </a:tr>
              <a:tr h="370840">
                <a:tc>
                  <a:txBody>
                    <a:bodyPr/>
                    <a:lstStyle/>
                    <a:p>
                      <a:r>
                        <a:rPr lang="en-US" sz="2400" dirty="0" smtClean="0">
                          <a:solidFill>
                            <a:schemeClr val="tx1"/>
                          </a:solidFill>
                        </a:rPr>
                        <a:t>CMCN2 </a:t>
                      </a:r>
                      <a:r>
                        <a:rPr lang="en-US" sz="2400" dirty="0" err="1" smtClean="0">
                          <a:solidFill>
                            <a:schemeClr val="tx1"/>
                          </a:solidFill>
                        </a:rPr>
                        <a:t>và</a:t>
                      </a:r>
                      <a:r>
                        <a:rPr lang="en-US" sz="2400" baseline="0" dirty="0" smtClean="0">
                          <a:solidFill>
                            <a:schemeClr val="tx1"/>
                          </a:solidFill>
                        </a:rPr>
                        <a:t> </a:t>
                      </a:r>
                      <a:r>
                        <a:rPr lang="en-US" sz="2400" baseline="0" dirty="0" err="1" smtClean="0">
                          <a:solidFill>
                            <a:schemeClr val="tx1"/>
                          </a:solidFill>
                        </a:rPr>
                        <a:t>sự</a:t>
                      </a:r>
                      <a:r>
                        <a:rPr lang="en-US" sz="2400" baseline="0" dirty="0" smtClean="0">
                          <a:solidFill>
                            <a:schemeClr val="tx1"/>
                          </a:solidFill>
                        </a:rPr>
                        <a:t> </a:t>
                      </a:r>
                      <a:r>
                        <a:rPr lang="en-US" sz="2400" baseline="0" dirty="0" err="1" smtClean="0">
                          <a:solidFill>
                            <a:schemeClr val="tx1"/>
                          </a:solidFill>
                        </a:rPr>
                        <a:t>xuất</a:t>
                      </a:r>
                      <a:r>
                        <a:rPr lang="en-US" sz="2400" baseline="0" dirty="0" smtClean="0">
                          <a:solidFill>
                            <a:schemeClr val="tx1"/>
                          </a:solidFill>
                        </a:rPr>
                        <a:t> </a:t>
                      </a:r>
                      <a:r>
                        <a:rPr lang="en-US" sz="2400" baseline="0" dirty="0" err="1" smtClean="0">
                          <a:solidFill>
                            <a:schemeClr val="tx1"/>
                          </a:solidFill>
                        </a:rPr>
                        <a:t>hiện</a:t>
                      </a:r>
                      <a:r>
                        <a:rPr lang="en-US" sz="2400" baseline="0" dirty="0" smtClean="0">
                          <a:solidFill>
                            <a:schemeClr val="tx1"/>
                          </a:solidFill>
                        </a:rPr>
                        <a:t> </a:t>
                      </a:r>
                      <a:r>
                        <a:rPr lang="en-US" sz="2400" baseline="0" dirty="0" err="1" smtClean="0">
                          <a:solidFill>
                            <a:schemeClr val="tx1"/>
                          </a:solidFill>
                        </a:rPr>
                        <a:t>các</a:t>
                      </a:r>
                      <a:r>
                        <a:rPr lang="en-US" sz="2400" baseline="0" dirty="0" smtClean="0">
                          <a:solidFill>
                            <a:schemeClr val="tx1"/>
                          </a:solidFill>
                        </a:rPr>
                        <a:t> con </a:t>
                      </a:r>
                      <a:r>
                        <a:rPr lang="en-US" sz="2400" baseline="0" dirty="0" err="1" smtClean="0">
                          <a:solidFill>
                            <a:schemeClr val="tx1"/>
                          </a:solidFill>
                        </a:rPr>
                        <a:t>hổ</a:t>
                      </a:r>
                      <a:r>
                        <a:rPr lang="en-US" sz="2400" baseline="0" dirty="0" smtClean="0">
                          <a:solidFill>
                            <a:schemeClr val="tx1"/>
                          </a:solidFill>
                        </a:rPr>
                        <a:t> </a:t>
                      </a:r>
                      <a:r>
                        <a:rPr lang="en-US" sz="2400" baseline="0" dirty="0" err="1" smtClean="0">
                          <a:solidFill>
                            <a:schemeClr val="tx1"/>
                          </a:solidFill>
                        </a:rPr>
                        <a:t>Đông</a:t>
                      </a:r>
                      <a:r>
                        <a:rPr lang="en-US" sz="2400" baseline="0" dirty="0" smtClean="0">
                          <a:solidFill>
                            <a:schemeClr val="tx1"/>
                          </a:solidFill>
                        </a:rPr>
                        <a:t> Á </a:t>
                      </a:r>
                      <a:r>
                        <a:rPr lang="en-US" sz="2400" baseline="0" dirty="0" err="1" smtClean="0">
                          <a:solidFill>
                            <a:schemeClr val="tx1"/>
                          </a:solidFill>
                        </a:rPr>
                        <a:t>và</a:t>
                      </a:r>
                      <a:r>
                        <a:rPr lang="en-US" sz="2400" baseline="0" dirty="0" smtClean="0">
                          <a:solidFill>
                            <a:schemeClr val="tx1"/>
                          </a:solidFill>
                        </a:rPr>
                        <a:t> </a:t>
                      </a:r>
                      <a:r>
                        <a:rPr lang="en-US" sz="2400" baseline="0" dirty="0" err="1" smtClean="0">
                          <a:solidFill>
                            <a:schemeClr val="tx1"/>
                          </a:solidFill>
                        </a:rPr>
                        <a:t>các</a:t>
                      </a:r>
                      <a:r>
                        <a:rPr lang="en-US" sz="2400" baseline="0" dirty="0" smtClean="0">
                          <a:solidFill>
                            <a:schemeClr val="tx1"/>
                          </a:solidFill>
                        </a:rPr>
                        <a:t> NIC</a:t>
                      </a:r>
                      <a:endParaRPr lang="en-US" sz="2400" dirty="0">
                        <a:solidFill>
                          <a:schemeClr val="tx1"/>
                        </a:solidFill>
                      </a:endParaRPr>
                    </a:p>
                  </a:txBody>
                  <a:tcPr/>
                </a:tc>
                <a:tc>
                  <a:txBody>
                    <a:bodyPr/>
                    <a:lstStyle/>
                    <a:p>
                      <a:pPr algn="just"/>
                      <a:r>
                        <a:rPr lang="en-US" sz="2400" dirty="0" err="1" smtClean="0">
                          <a:solidFill>
                            <a:schemeClr val="tx1"/>
                          </a:solidFill>
                        </a:rPr>
                        <a:t>Giáo</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vai</a:t>
                      </a:r>
                      <a:r>
                        <a:rPr lang="en-US" sz="2400" dirty="0" smtClean="0">
                          <a:solidFill>
                            <a:schemeClr val="tx1"/>
                          </a:solidFill>
                        </a:rPr>
                        <a:t> </a:t>
                      </a:r>
                      <a:r>
                        <a:rPr lang="en-US" sz="2400" dirty="0" err="1" smtClean="0">
                          <a:solidFill>
                            <a:schemeClr val="tx1"/>
                          </a:solidFill>
                        </a:rPr>
                        <a:t>trò</a:t>
                      </a:r>
                      <a:r>
                        <a:rPr lang="en-US" sz="2400" dirty="0" smtClean="0">
                          <a:solidFill>
                            <a:schemeClr val="tx1"/>
                          </a:solidFill>
                        </a:rPr>
                        <a:t> </a:t>
                      </a:r>
                      <a:r>
                        <a:rPr lang="en-US" sz="2400" dirty="0" err="1" smtClean="0">
                          <a:solidFill>
                            <a:schemeClr val="tx1"/>
                          </a:solidFill>
                        </a:rPr>
                        <a:t>mới</a:t>
                      </a:r>
                      <a:r>
                        <a:rPr lang="en-US" sz="2400" dirty="0" smtClean="0">
                          <a:solidFill>
                            <a:schemeClr val="tx1"/>
                          </a:solidFill>
                        </a:rPr>
                        <a:t>: </a:t>
                      </a:r>
                      <a:r>
                        <a:rPr lang="en-US" sz="2400" dirty="0" err="1" smtClean="0">
                          <a:solidFill>
                            <a:schemeClr val="tx1"/>
                          </a:solidFill>
                        </a:rPr>
                        <a:t>động</a:t>
                      </a:r>
                      <a:r>
                        <a:rPr lang="en-US" sz="2400" dirty="0" smtClean="0">
                          <a:solidFill>
                            <a:schemeClr val="tx1"/>
                          </a:solidFill>
                        </a:rPr>
                        <a:t> </a:t>
                      </a:r>
                      <a:r>
                        <a:rPr lang="en-US" sz="2400" dirty="0" err="1" smtClean="0">
                          <a:solidFill>
                            <a:schemeClr val="tx1"/>
                          </a:solidFill>
                        </a:rPr>
                        <a:t>lực</a:t>
                      </a:r>
                      <a:r>
                        <a:rPr lang="en-US" sz="2400" dirty="0" smtClean="0">
                          <a:solidFill>
                            <a:schemeClr val="tx1"/>
                          </a:solidFill>
                        </a:rPr>
                        <a:t> </a:t>
                      </a:r>
                      <a:r>
                        <a:rPr lang="en-US" sz="2400" dirty="0" err="1" smtClean="0">
                          <a:solidFill>
                            <a:schemeClr val="tx1"/>
                          </a:solidFill>
                        </a:rPr>
                        <a:t>phát</a:t>
                      </a:r>
                      <a:r>
                        <a:rPr lang="en-US" sz="2400" dirty="0" smtClean="0">
                          <a:solidFill>
                            <a:schemeClr val="tx1"/>
                          </a:solidFill>
                        </a:rPr>
                        <a:t> </a:t>
                      </a:r>
                      <a:r>
                        <a:rPr lang="en-US" sz="2400" dirty="0" err="1" smtClean="0">
                          <a:solidFill>
                            <a:schemeClr val="tx1"/>
                          </a:solidFill>
                        </a:rPr>
                        <a:t>triển</a:t>
                      </a:r>
                      <a:r>
                        <a:rPr lang="en-US" sz="2400" dirty="0" smtClean="0">
                          <a:solidFill>
                            <a:schemeClr val="tx1"/>
                          </a:solidFill>
                        </a:rPr>
                        <a:t> </a:t>
                      </a:r>
                      <a:r>
                        <a:rPr lang="en-US" sz="2400" dirty="0" err="1" smtClean="0">
                          <a:solidFill>
                            <a:schemeClr val="tx1"/>
                          </a:solidFill>
                        </a:rPr>
                        <a:t>kinh</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qua </a:t>
                      </a:r>
                      <a:r>
                        <a:rPr lang="en-US" sz="2400" dirty="0" err="1" smtClean="0">
                          <a:solidFill>
                            <a:schemeClr val="tx1"/>
                          </a:solidFill>
                        </a:rPr>
                        <a:t>đào</a:t>
                      </a:r>
                      <a:r>
                        <a:rPr lang="en-US" sz="2400" dirty="0" smtClean="0">
                          <a:solidFill>
                            <a:schemeClr val="tx1"/>
                          </a:solidFill>
                        </a:rPr>
                        <a:t> </a:t>
                      </a:r>
                      <a:r>
                        <a:rPr lang="en-US" sz="2400" dirty="0" err="1" smtClean="0">
                          <a:solidFill>
                            <a:schemeClr val="tx1"/>
                          </a:solidFill>
                        </a:rPr>
                        <a:t>tạo</a:t>
                      </a:r>
                      <a:r>
                        <a:rPr lang="en-US" sz="2400" dirty="0" smtClean="0">
                          <a:solidFill>
                            <a:schemeClr val="tx1"/>
                          </a:solidFill>
                        </a:rPr>
                        <a:t> </a:t>
                      </a:r>
                      <a:r>
                        <a:rPr lang="en-US" sz="2400" dirty="0" err="1" smtClean="0">
                          <a:solidFill>
                            <a:schemeClr val="tx1"/>
                          </a:solidFill>
                        </a:rPr>
                        <a:t>nhân</a:t>
                      </a:r>
                      <a:r>
                        <a:rPr lang="en-US" sz="2400" dirty="0" smtClean="0">
                          <a:solidFill>
                            <a:schemeClr val="tx1"/>
                          </a:solidFill>
                        </a:rPr>
                        <a:t> </a:t>
                      </a:r>
                      <a:r>
                        <a:rPr lang="en-US" sz="2400" dirty="0" err="1" smtClean="0">
                          <a:solidFill>
                            <a:schemeClr val="tx1"/>
                          </a:solidFill>
                        </a:rPr>
                        <a:t>lực</a:t>
                      </a:r>
                      <a:r>
                        <a:rPr lang="en-US" sz="2400" dirty="0" smtClean="0">
                          <a:solidFill>
                            <a:schemeClr val="tx1"/>
                          </a:solidFill>
                        </a:rPr>
                        <a:t>. </a:t>
                      </a:r>
                      <a:r>
                        <a:rPr lang="vi-VN" sz="2400" dirty="0" smtClean="0">
                          <a:solidFill>
                            <a:schemeClr val="tx1"/>
                          </a:solidFill>
                        </a:rPr>
                        <a:t>Đó là cách tiếp cận trong đó con người được nhìn nhận chủ yếu là phương tiện trong tăng trưởng kinh tế</a:t>
                      </a:r>
                      <a:endParaRPr lang="en-US" sz="2400" dirty="0">
                        <a:solidFill>
                          <a:schemeClr val="tx1"/>
                        </a:solidFill>
                      </a:endParaRPr>
                    </a:p>
                  </a:txBody>
                  <a:tcPr/>
                </a:tc>
                <a:extLst>
                  <a:ext uri="{0D108BD9-81ED-4DB2-BD59-A6C34878D82A}">
                    <a16:rowId xmlns:a16="http://schemas.microsoft.com/office/drawing/2014/main" val="874488511"/>
                  </a:ext>
                </a:extLst>
              </a:tr>
              <a:tr h="370840">
                <a:tc>
                  <a:txBody>
                    <a:bodyPr/>
                    <a:lstStyle/>
                    <a:p>
                      <a:r>
                        <a:rPr lang="en-US" sz="2400" dirty="0" smtClean="0">
                          <a:solidFill>
                            <a:schemeClr val="tx1"/>
                          </a:solidFill>
                        </a:rPr>
                        <a:t>CMCN3 </a:t>
                      </a:r>
                      <a:r>
                        <a:rPr lang="en-US" sz="2400" dirty="0" err="1" smtClean="0">
                          <a:solidFill>
                            <a:schemeClr val="tx1"/>
                          </a:solidFill>
                        </a:rPr>
                        <a:t>và</a:t>
                      </a:r>
                      <a:r>
                        <a:rPr lang="en-US" sz="2400" baseline="0" dirty="0" smtClean="0">
                          <a:solidFill>
                            <a:schemeClr val="tx1"/>
                          </a:solidFill>
                        </a:rPr>
                        <a:t> </a:t>
                      </a:r>
                      <a:r>
                        <a:rPr lang="en-US" sz="2400" baseline="0" dirty="0" err="1" smtClean="0">
                          <a:solidFill>
                            <a:schemeClr val="tx1"/>
                          </a:solidFill>
                        </a:rPr>
                        <a:t>sự</a:t>
                      </a:r>
                      <a:r>
                        <a:rPr lang="en-US" sz="2400" baseline="0" dirty="0" smtClean="0">
                          <a:solidFill>
                            <a:schemeClr val="tx1"/>
                          </a:solidFill>
                        </a:rPr>
                        <a:t> </a:t>
                      </a:r>
                      <a:r>
                        <a:rPr lang="en-US" sz="2400" baseline="0" dirty="0" err="1" smtClean="0">
                          <a:solidFill>
                            <a:schemeClr val="tx1"/>
                          </a:solidFill>
                        </a:rPr>
                        <a:t>ra</a:t>
                      </a:r>
                      <a:r>
                        <a:rPr lang="en-US" sz="2400" baseline="0" dirty="0" smtClean="0">
                          <a:solidFill>
                            <a:schemeClr val="tx1"/>
                          </a:solidFill>
                        </a:rPr>
                        <a:t> </a:t>
                      </a:r>
                      <a:r>
                        <a:rPr lang="en-US" sz="2400" baseline="0" dirty="0" err="1" smtClean="0">
                          <a:solidFill>
                            <a:schemeClr val="tx1"/>
                          </a:solidFill>
                        </a:rPr>
                        <a:t>đời</a:t>
                      </a:r>
                      <a:r>
                        <a:rPr lang="en-US" sz="2400" baseline="0" dirty="0" smtClean="0">
                          <a:solidFill>
                            <a:schemeClr val="tx1"/>
                          </a:solidFill>
                        </a:rPr>
                        <a:t> </a:t>
                      </a:r>
                      <a:r>
                        <a:rPr lang="en-US" sz="2400" baseline="0" dirty="0" err="1" smtClean="0">
                          <a:solidFill>
                            <a:schemeClr val="tx1"/>
                          </a:solidFill>
                        </a:rPr>
                        <a:t>của</a:t>
                      </a:r>
                      <a:r>
                        <a:rPr lang="en-US" sz="2400" baseline="0" dirty="0" smtClean="0">
                          <a:solidFill>
                            <a:schemeClr val="tx1"/>
                          </a:solidFill>
                        </a:rPr>
                        <a:t> </a:t>
                      </a:r>
                      <a:r>
                        <a:rPr lang="en-US" sz="2400" baseline="0" dirty="0" err="1" smtClean="0">
                          <a:solidFill>
                            <a:schemeClr val="tx1"/>
                          </a:solidFill>
                        </a:rPr>
                        <a:t>kinh</a:t>
                      </a:r>
                      <a:r>
                        <a:rPr lang="en-US" sz="2400" baseline="0" dirty="0" smtClean="0">
                          <a:solidFill>
                            <a:schemeClr val="tx1"/>
                          </a:solidFill>
                        </a:rPr>
                        <a:t> </a:t>
                      </a:r>
                      <a:r>
                        <a:rPr lang="en-US" sz="2400" baseline="0" dirty="0" err="1" smtClean="0">
                          <a:solidFill>
                            <a:schemeClr val="tx1"/>
                          </a:solidFill>
                        </a:rPr>
                        <a:t>tế</a:t>
                      </a:r>
                      <a:r>
                        <a:rPr lang="en-US" sz="2400" baseline="0" dirty="0" smtClean="0">
                          <a:solidFill>
                            <a:schemeClr val="tx1"/>
                          </a:solidFill>
                        </a:rPr>
                        <a:t> tri </a:t>
                      </a:r>
                      <a:r>
                        <a:rPr lang="en-US" sz="2400" baseline="0" dirty="0" err="1" smtClean="0">
                          <a:solidFill>
                            <a:schemeClr val="tx1"/>
                          </a:solidFill>
                        </a:rPr>
                        <a:t>thức</a:t>
                      </a:r>
                      <a:endParaRPr lang="en-US" sz="2400" dirty="0">
                        <a:solidFill>
                          <a:schemeClr val="tx1"/>
                        </a:solidFill>
                      </a:endParaRPr>
                    </a:p>
                  </a:txBody>
                  <a:tcPr/>
                </a:tc>
                <a:tc>
                  <a:txBody>
                    <a:bodyPr/>
                    <a:lstStyle/>
                    <a:p>
                      <a:pPr algn="just"/>
                      <a:r>
                        <a:rPr lang="en-US" sz="2400" dirty="0" err="1" smtClean="0">
                          <a:solidFill>
                            <a:schemeClr val="tx1"/>
                          </a:solidFill>
                        </a:rPr>
                        <a:t>Giáo</a:t>
                      </a:r>
                      <a:r>
                        <a:rPr lang="en-US" sz="2400" baseline="0" dirty="0" smtClean="0">
                          <a:solidFill>
                            <a:schemeClr val="tx1"/>
                          </a:solidFill>
                        </a:rPr>
                        <a:t> </a:t>
                      </a:r>
                      <a:r>
                        <a:rPr lang="en-US" sz="2400" baseline="0" dirty="0" err="1" smtClean="0">
                          <a:solidFill>
                            <a:schemeClr val="tx1"/>
                          </a:solidFill>
                        </a:rPr>
                        <a:t>dục</a:t>
                      </a:r>
                      <a:r>
                        <a:rPr lang="en-US" sz="2400" baseline="0" dirty="0" smtClean="0">
                          <a:solidFill>
                            <a:schemeClr val="tx1"/>
                          </a:solidFill>
                        </a:rPr>
                        <a:t> </a:t>
                      </a:r>
                      <a:r>
                        <a:rPr lang="en-US" sz="2400" baseline="0" dirty="0" err="1" smtClean="0">
                          <a:solidFill>
                            <a:schemeClr val="tx1"/>
                          </a:solidFill>
                        </a:rPr>
                        <a:t>cùng</a:t>
                      </a:r>
                      <a:r>
                        <a:rPr lang="en-US" sz="2400" baseline="0" dirty="0" smtClean="0">
                          <a:solidFill>
                            <a:schemeClr val="tx1"/>
                          </a:solidFill>
                        </a:rPr>
                        <a:t> </a:t>
                      </a:r>
                      <a:r>
                        <a:rPr lang="en-US" sz="2400" baseline="0" dirty="0" err="1" smtClean="0">
                          <a:solidFill>
                            <a:schemeClr val="tx1"/>
                          </a:solidFill>
                        </a:rPr>
                        <a:t>với</a:t>
                      </a:r>
                      <a:r>
                        <a:rPr lang="en-US" sz="2400" baseline="0" dirty="0" smtClean="0">
                          <a:solidFill>
                            <a:schemeClr val="tx1"/>
                          </a:solidFill>
                        </a:rPr>
                        <a:t> KH&amp;CN </a:t>
                      </a:r>
                      <a:r>
                        <a:rPr lang="en-US" sz="2400" baseline="0" dirty="0" err="1" smtClean="0">
                          <a:solidFill>
                            <a:schemeClr val="tx1"/>
                          </a:solidFill>
                        </a:rPr>
                        <a:t>trở</a:t>
                      </a:r>
                      <a:r>
                        <a:rPr lang="en-US" sz="2400" baseline="0" dirty="0" smtClean="0">
                          <a:solidFill>
                            <a:schemeClr val="tx1"/>
                          </a:solidFill>
                        </a:rPr>
                        <a:t> </a:t>
                      </a:r>
                      <a:r>
                        <a:rPr lang="en-US" sz="2400" baseline="0" dirty="0" err="1" smtClean="0">
                          <a:solidFill>
                            <a:schemeClr val="tx1"/>
                          </a:solidFill>
                        </a:rPr>
                        <a:t>thành</a:t>
                      </a:r>
                      <a:r>
                        <a:rPr lang="en-US" sz="2400" baseline="0" dirty="0" smtClean="0">
                          <a:solidFill>
                            <a:schemeClr val="tx1"/>
                          </a:solidFill>
                        </a:rPr>
                        <a:t> </a:t>
                      </a:r>
                      <a:r>
                        <a:rPr lang="en-US" sz="2400" baseline="0" dirty="0" err="1" smtClean="0">
                          <a:solidFill>
                            <a:schemeClr val="tx1"/>
                          </a:solidFill>
                        </a:rPr>
                        <a:t>lực</a:t>
                      </a:r>
                      <a:r>
                        <a:rPr lang="en-US" sz="2400" baseline="0" dirty="0" smtClean="0">
                          <a:solidFill>
                            <a:schemeClr val="tx1"/>
                          </a:solidFill>
                        </a:rPr>
                        <a:t> </a:t>
                      </a:r>
                      <a:r>
                        <a:rPr lang="en-US" sz="2400" baseline="0" dirty="0" err="1" smtClean="0">
                          <a:solidFill>
                            <a:schemeClr val="tx1"/>
                          </a:solidFill>
                        </a:rPr>
                        <a:t>lượng</a:t>
                      </a:r>
                      <a:r>
                        <a:rPr lang="en-US" sz="2400" baseline="0" dirty="0" smtClean="0">
                          <a:solidFill>
                            <a:schemeClr val="tx1"/>
                          </a:solidFill>
                        </a:rPr>
                        <a:t> </a:t>
                      </a:r>
                      <a:r>
                        <a:rPr lang="en-US" sz="2400" baseline="0" dirty="0" err="1" smtClean="0">
                          <a:solidFill>
                            <a:schemeClr val="tx1"/>
                          </a:solidFill>
                        </a:rPr>
                        <a:t>sản</a:t>
                      </a:r>
                      <a:r>
                        <a:rPr lang="en-US" sz="2400" baseline="0" dirty="0" smtClean="0">
                          <a:solidFill>
                            <a:schemeClr val="tx1"/>
                          </a:solidFill>
                        </a:rPr>
                        <a:t> </a:t>
                      </a:r>
                      <a:r>
                        <a:rPr lang="en-US" sz="2400" baseline="0" dirty="0" err="1" smtClean="0">
                          <a:solidFill>
                            <a:schemeClr val="tx1"/>
                          </a:solidFill>
                        </a:rPr>
                        <a:t>xuất</a:t>
                      </a:r>
                      <a:r>
                        <a:rPr lang="en-US" sz="2400" baseline="0" dirty="0" smtClean="0">
                          <a:solidFill>
                            <a:schemeClr val="tx1"/>
                          </a:solidFill>
                        </a:rPr>
                        <a:t> </a:t>
                      </a:r>
                      <a:r>
                        <a:rPr lang="en-US" sz="2400" baseline="0" dirty="0" err="1" smtClean="0">
                          <a:solidFill>
                            <a:schemeClr val="tx1"/>
                          </a:solidFill>
                        </a:rPr>
                        <a:t>trực</a:t>
                      </a:r>
                      <a:r>
                        <a:rPr lang="en-US" sz="2400" baseline="0" dirty="0" smtClean="0">
                          <a:solidFill>
                            <a:schemeClr val="tx1"/>
                          </a:solidFill>
                        </a:rPr>
                        <a:t> </a:t>
                      </a:r>
                      <a:r>
                        <a:rPr lang="en-US" sz="2400" baseline="0" dirty="0" err="1" smtClean="0">
                          <a:solidFill>
                            <a:schemeClr val="tx1"/>
                          </a:solidFill>
                        </a:rPr>
                        <a:t>tiếp</a:t>
                      </a:r>
                      <a:r>
                        <a:rPr lang="en-US" sz="2400" baseline="0" dirty="0" smtClean="0">
                          <a:solidFill>
                            <a:schemeClr val="tx1"/>
                          </a:solidFill>
                        </a:rPr>
                        <a:t>. </a:t>
                      </a:r>
                      <a:r>
                        <a:rPr lang="en-US" sz="2400" baseline="0" dirty="0" err="1" smtClean="0">
                          <a:solidFill>
                            <a:schemeClr val="tx1"/>
                          </a:solidFill>
                        </a:rPr>
                        <a:t>Nó</a:t>
                      </a:r>
                      <a:r>
                        <a:rPr lang="en-US" sz="2400" baseline="0" dirty="0" smtClean="0">
                          <a:solidFill>
                            <a:schemeClr val="tx1"/>
                          </a:solidFill>
                        </a:rPr>
                        <a:t> </a:t>
                      </a:r>
                      <a:r>
                        <a:rPr lang="en-US" sz="2400" baseline="0" dirty="0" err="1" smtClean="0">
                          <a:solidFill>
                            <a:schemeClr val="tx1"/>
                          </a:solidFill>
                        </a:rPr>
                        <a:t>vừa</a:t>
                      </a:r>
                      <a:r>
                        <a:rPr lang="en-US" sz="2400" baseline="0" dirty="0" smtClean="0">
                          <a:solidFill>
                            <a:schemeClr val="tx1"/>
                          </a:solidFill>
                        </a:rPr>
                        <a:t> </a:t>
                      </a:r>
                      <a:r>
                        <a:rPr lang="en-US" sz="2400" baseline="0" dirty="0" err="1" smtClean="0">
                          <a:solidFill>
                            <a:schemeClr val="tx1"/>
                          </a:solidFill>
                        </a:rPr>
                        <a:t>là</a:t>
                      </a:r>
                      <a:r>
                        <a:rPr lang="en-US" sz="2400" baseline="0" dirty="0" smtClean="0">
                          <a:solidFill>
                            <a:schemeClr val="tx1"/>
                          </a:solidFill>
                        </a:rPr>
                        <a:t> </a:t>
                      </a:r>
                      <a:r>
                        <a:rPr lang="en-US" sz="2400" baseline="0" dirty="0" err="1" smtClean="0">
                          <a:solidFill>
                            <a:schemeClr val="tx1"/>
                          </a:solidFill>
                        </a:rPr>
                        <a:t>động</a:t>
                      </a:r>
                      <a:r>
                        <a:rPr lang="en-US" sz="2400" baseline="0" dirty="0" smtClean="0">
                          <a:solidFill>
                            <a:schemeClr val="tx1"/>
                          </a:solidFill>
                        </a:rPr>
                        <a:t> </a:t>
                      </a:r>
                      <a:r>
                        <a:rPr lang="en-US" sz="2400" baseline="0" dirty="0" err="1" smtClean="0">
                          <a:solidFill>
                            <a:schemeClr val="tx1"/>
                          </a:solidFill>
                        </a:rPr>
                        <a:t>lực</a:t>
                      </a:r>
                      <a:r>
                        <a:rPr lang="en-US" sz="2400" baseline="0" dirty="0" smtClean="0">
                          <a:solidFill>
                            <a:schemeClr val="tx1"/>
                          </a:solidFill>
                        </a:rPr>
                        <a:t> </a:t>
                      </a:r>
                      <a:r>
                        <a:rPr lang="en-US" sz="2400" baseline="0" dirty="0" err="1" smtClean="0">
                          <a:solidFill>
                            <a:schemeClr val="tx1"/>
                          </a:solidFill>
                        </a:rPr>
                        <a:t>cho</a:t>
                      </a:r>
                      <a:r>
                        <a:rPr lang="en-US" sz="2400" baseline="0" dirty="0" smtClean="0">
                          <a:solidFill>
                            <a:schemeClr val="tx1"/>
                          </a:solidFill>
                        </a:rPr>
                        <a:t> </a:t>
                      </a:r>
                      <a:r>
                        <a:rPr lang="en-US" sz="2400" baseline="0" dirty="0" err="1" smtClean="0">
                          <a:solidFill>
                            <a:schemeClr val="tx1"/>
                          </a:solidFill>
                        </a:rPr>
                        <a:t>việc</a:t>
                      </a:r>
                      <a:r>
                        <a:rPr lang="en-US" sz="2400" baseline="0" dirty="0" smtClean="0">
                          <a:solidFill>
                            <a:schemeClr val="tx1"/>
                          </a:solidFill>
                        </a:rPr>
                        <a:t> </a:t>
                      </a:r>
                      <a:r>
                        <a:rPr lang="en-US" sz="2400" baseline="0" dirty="0" err="1" smtClean="0">
                          <a:solidFill>
                            <a:schemeClr val="tx1"/>
                          </a:solidFill>
                        </a:rPr>
                        <a:t>thực</a:t>
                      </a:r>
                      <a:r>
                        <a:rPr lang="en-US" sz="2400" baseline="0" dirty="0" smtClean="0">
                          <a:solidFill>
                            <a:schemeClr val="tx1"/>
                          </a:solidFill>
                        </a:rPr>
                        <a:t> </a:t>
                      </a:r>
                      <a:r>
                        <a:rPr lang="en-US" sz="2400" baseline="0" dirty="0" err="1" smtClean="0">
                          <a:solidFill>
                            <a:schemeClr val="tx1"/>
                          </a:solidFill>
                        </a:rPr>
                        <a:t>hiện</a:t>
                      </a:r>
                      <a:r>
                        <a:rPr lang="en-US" sz="2400" baseline="0" dirty="0" smtClean="0">
                          <a:solidFill>
                            <a:schemeClr val="tx1"/>
                          </a:solidFill>
                        </a:rPr>
                        <a:t> </a:t>
                      </a:r>
                      <a:r>
                        <a:rPr lang="en-US" sz="2400" baseline="0" dirty="0" err="1" smtClean="0">
                          <a:solidFill>
                            <a:schemeClr val="tx1"/>
                          </a:solidFill>
                        </a:rPr>
                        <a:t>nền</a:t>
                      </a:r>
                      <a:r>
                        <a:rPr lang="en-US" sz="2400" baseline="0" dirty="0" smtClean="0">
                          <a:solidFill>
                            <a:schemeClr val="tx1"/>
                          </a:solidFill>
                        </a:rPr>
                        <a:t> </a:t>
                      </a:r>
                      <a:r>
                        <a:rPr lang="en-US" sz="2400" baseline="0" dirty="0" err="1" smtClean="0">
                          <a:solidFill>
                            <a:schemeClr val="tx1"/>
                          </a:solidFill>
                        </a:rPr>
                        <a:t>kinh</a:t>
                      </a:r>
                      <a:r>
                        <a:rPr lang="en-US" sz="2400" baseline="0" dirty="0" smtClean="0">
                          <a:solidFill>
                            <a:schemeClr val="tx1"/>
                          </a:solidFill>
                        </a:rPr>
                        <a:t> </a:t>
                      </a:r>
                      <a:r>
                        <a:rPr lang="en-US" sz="2400" baseline="0" dirty="0" err="1" smtClean="0">
                          <a:solidFill>
                            <a:schemeClr val="tx1"/>
                          </a:solidFill>
                        </a:rPr>
                        <a:t>tế</a:t>
                      </a:r>
                      <a:r>
                        <a:rPr lang="en-US" sz="2400" baseline="0" dirty="0" smtClean="0">
                          <a:solidFill>
                            <a:schemeClr val="tx1"/>
                          </a:solidFill>
                        </a:rPr>
                        <a:t> tri </a:t>
                      </a:r>
                      <a:r>
                        <a:rPr lang="en-US" sz="2400" baseline="0" dirty="0" err="1" smtClean="0">
                          <a:solidFill>
                            <a:schemeClr val="tx1"/>
                          </a:solidFill>
                        </a:rPr>
                        <a:t>thức</a:t>
                      </a:r>
                      <a:r>
                        <a:rPr lang="en-US" sz="2400" baseline="0" dirty="0" smtClean="0">
                          <a:solidFill>
                            <a:schemeClr val="tx1"/>
                          </a:solidFill>
                        </a:rPr>
                        <a:t>, </a:t>
                      </a:r>
                      <a:r>
                        <a:rPr lang="en-US" sz="2400" baseline="0" dirty="0" err="1" smtClean="0">
                          <a:solidFill>
                            <a:schemeClr val="tx1"/>
                          </a:solidFill>
                        </a:rPr>
                        <a:t>vừa</a:t>
                      </a:r>
                      <a:r>
                        <a:rPr lang="en-US" sz="2400" baseline="0" dirty="0" smtClean="0">
                          <a:solidFill>
                            <a:schemeClr val="tx1"/>
                          </a:solidFill>
                        </a:rPr>
                        <a:t> </a:t>
                      </a:r>
                      <a:r>
                        <a:rPr lang="en-US" sz="2400" baseline="0" dirty="0" err="1" smtClean="0">
                          <a:solidFill>
                            <a:schemeClr val="tx1"/>
                          </a:solidFill>
                        </a:rPr>
                        <a:t>là</a:t>
                      </a:r>
                      <a:r>
                        <a:rPr lang="en-US" sz="2400" baseline="0" dirty="0" smtClean="0">
                          <a:solidFill>
                            <a:schemeClr val="tx1"/>
                          </a:solidFill>
                        </a:rPr>
                        <a:t> </a:t>
                      </a:r>
                      <a:r>
                        <a:rPr lang="en-US" sz="2400" baseline="0" dirty="0" err="1" smtClean="0">
                          <a:solidFill>
                            <a:schemeClr val="tx1"/>
                          </a:solidFill>
                        </a:rPr>
                        <a:t>hạ</a:t>
                      </a:r>
                      <a:r>
                        <a:rPr lang="en-US" sz="2400" baseline="0" dirty="0" smtClean="0">
                          <a:solidFill>
                            <a:schemeClr val="tx1"/>
                          </a:solidFill>
                        </a:rPr>
                        <a:t> </a:t>
                      </a:r>
                      <a:r>
                        <a:rPr lang="en-US" sz="2400" baseline="0" dirty="0" err="1" smtClean="0">
                          <a:solidFill>
                            <a:schemeClr val="tx1"/>
                          </a:solidFill>
                        </a:rPr>
                        <a:t>tầng</a:t>
                      </a:r>
                      <a:r>
                        <a:rPr lang="en-US" sz="2400" baseline="0" dirty="0" smtClean="0">
                          <a:solidFill>
                            <a:schemeClr val="tx1"/>
                          </a:solidFill>
                        </a:rPr>
                        <a:t> </a:t>
                      </a:r>
                      <a:r>
                        <a:rPr lang="en-US" sz="2400" baseline="0" dirty="0" err="1" smtClean="0">
                          <a:solidFill>
                            <a:schemeClr val="tx1"/>
                          </a:solidFill>
                        </a:rPr>
                        <a:t>xã</a:t>
                      </a:r>
                      <a:r>
                        <a:rPr lang="en-US" sz="2400" baseline="0" dirty="0" smtClean="0">
                          <a:solidFill>
                            <a:schemeClr val="tx1"/>
                          </a:solidFill>
                        </a:rPr>
                        <a:t> </a:t>
                      </a:r>
                      <a:r>
                        <a:rPr lang="en-US" sz="2400" baseline="0" dirty="0" err="1" smtClean="0">
                          <a:solidFill>
                            <a:schemeClr val="tx1"/>
                          </a:solidFill>
                        </a:rPr>
                        <a:t>hội</a:t>
                      </a:r>
                      <a:r>
                        <a:rPr lang="en-US" sz="2400" baseline="0" dirty="0" smtClean="0">
                          <a:solidFill>
                            <a:schemeClr val="tx1"/>
                          </a:solidFill>
                        </a:rPr>
                        <a:t> </a:t>
                      </a:r>
                      <a:r>
                        <a:rPr lang="en-US" sz="2400" baseline="0" dirty="0" err="1" smtClean="0">
                          <a:solidFill>
                            <a:schemeClr val="tx1"/>
                          </a:solidFill>
                        </a:rPr>
                        <a:t>cho</a:t>
                      </a:r>
                      <a:r>
                        <a:rPr lang="en-US" sz="2400" baseline="0" dirty="0" smtClean="0">
                          <a:solidFill>
                            <a:schemeClr val="tx1"/>
                          </a:solidFill>
                        </a:rPr>
                        <a:t> </a:t>
                      </a:r>
                      <a:r>
                        <a:rPr lang="en-US" sz="2400" baseline="0" dirty="0" err="1" smtClean="0">
                          <a:solidFill>
                            <a:schemeClr val="tx1"/>
                          </a:solidFill>
                        </a:rPr>
                        <a:t>việc</a:t>
                      </a:r>
                      <a:r>
                        <a:rPr lang="en-US" sz="2400" baseline="0" dirty="0" smtClean="0">
                          <a:solidFill>
                            <a:schemeClr val="tx1"/>
                          </a:solidFill>
                        </a:rPr>
                        <a:t> </a:t>
                      </a:r>
                      <a:r>
                        <a:rPr lang="en-US" sz="2400" baseline="0" dirty="0" err="1" smtClean="0">
                          <a:solidFill>
                            <a:schemeClr val="tx1"/>
                          </a:solidFill>
                        </a:rPr>
                        <a:t>hình</a:t>
                      </a:r>
                      <a:r>
                        <a:rPr lang="en-US" sz="2400" baseline="0" dirty="0" smtClean="0">
                          <a:solidFill>
                            <a:schemeClr val="tx1"/>
                          </a:solidFill>
                        </a:rPr>
                        <a:t> </a:t>
                      </a:r>
                      <a:r>
                        <a:rPr lang="en-US" sz="2400" baseline="0" dirty="0" err="1" smtClean="0">
                          <a:solidFill>
                            <a:schemeClr val="tx1"/>
                          </a:solidFill>
                        </a:rPr>
                        <a:t>thành</a:t>
                      </a:r>
                      <a:r>
                        <a:rPr lang="en-US" sz="2400" baseline="0" dirty="0" smtClean="0">
                          <a:solidFill>
                            <a:schemeClr val="tx1"/>
                          </a:solidFill>
                        </a:rPr>
                        <a:t> </a:t>
                      </a:r>
                      <a:r>
                        <a:rPr lang="en-US" sz="2400" baseline="0" dirty="0" err="1" smtClean="0">
                          <a:solidFill>
                            <a:schemeClr val="tx1"/>
                          </a:solidFill>
                        </a:rPr>
                        <a:t>xã</a:t>
                      </a:r>
                      <a:r>
                        <a:rPr lang="en-US" sz="2400" baseline="0" dirty="0" smtClean="0">
                          <a:solidFill>
                            <a:schemeClr val="tx1"/>
                          </a:solidFill>
                        </a:rPr>
                        <a:t> </a:t>
                      </a:r>
                      <a:r>
                        <a:rPr lang="en-US" sz="2400" baseline="0" dirty="0" err="1" smtClean="0">
                          <a:solidFill>
                            <a:schemeClr val="tx1"/>
                          </a:solidFill>
                        </a:rPr>
                        <a:t>hội</a:t>
                      </a:r>
                      <a:r>
                        <a:rPr lang="en-US" sz="2400" baseline="0" dirty="0" smtClean="0">
                          <a:solidFill>
                            <a:schemeClr val="tx1"/>
                          </a:solidFill>
                        </a:rPr>
                        <a:t> tri </a:t>
                      </a:r>
                      <a:r>
                        <a:rPr lang="en-US" sz="2400" baseline="0" dirty="0" err="1" smtClean="0">
                          <a:solidFill>
                            <a:schemeClr val="tx1"/>
                          </a:solidFill>
                        </a:rPr>
                        <a:t>thức</a:t>
                      </a:r>
                      <a:r>
                        <a:rPr lang="en-US" sz="2400" baseline="0" dirty="0" smtClean="0">
                          <a:solidFill>
                            <a:schemeClr val="tx1"/>
                          </a:solidFill>
                        </a:rPr>
                        <a:t>.</a:t>
                      </a:r>
                      <a:endParaRPr lang="en-US" sz="2400" dirty="0">
                        <a:solidFill>
                          <a:schemeClr val="tx1"/>
                        </a:solidFill>
                      </a:endParaRPr>
                    </a:p>
                  </a:txBody>
                  <a:tcPr/>
                </a:tc>
                <a:extLst>
                  <a:ext uri="{0D108BD9-81ED-4DB2-BD59-A6C34878D82A}">
                    <a16:rowId xmlns:a16="http://schemas.microsoft.com/office/drawing/2014/main" val="3083496506"/>
                  </a:ext>
                </a:extLst>
              </a:tr>
              <a:tr h="370840">
                <a:tc>
                  <a:txBody>
                    <a:bodyPr/>
                    <a:lstStyle/>
                    <a:p>
                      <a:r>
                        <a:rPr lang="en-US" sz="2400" dirty="0" smtClean="0">
                          <a:solidFill>
                            <a:schemeClr val="tx1"/>
                          </a:solidFill>
                        </a:rPr>
                        <a:t>CMCN4</a:t>
                      </a:r>
                      <a:endParaRPr lang="en-US" sz="2400" dirty="0">
                        <a:solidFill>
                          <a:schemeClr val="tx1"/>
                        </a:solidFill>
                      </a:endParaRPr>
                    </a:p>
                  </a:txBody>
                  <a:tcPr/>
                </a:tc>
                <a:tc>
                  <a:txBody>
                    <a:bodyPr/>
                    <a:lstStyle/>
                    <a:p>
                      <a:pPr algn="just"/>
                      <a:r>
                        <a:rPr lang="en-US" sz="2400" dirty="0" err="1" smtClean="0">
                          <a:solidFill>
                            <a:schemeClr val="tx1"/>
                          </a:solidFill>
                        </a:rPr>
                        <a:t>Giáo</a:t>
                      </a:r>
                      <a:r>
                        <a:rPr lang="en-US" sz="2400" baseline="0" dirty="0" smtClean="0">
                          <a:solidFill>
                            <a:schemeClr val="tx1"/>
                          </a:solidFill>
                        </a:rPr>
                        <a:t> </a:t>
                      </a:r>
                      <a:r>
                        <a:rPr lang="en-US" sz="2400" baseline="0" dirty="0" err="1" smtClean="0">
                          <a:solidFill>
                            <a:schemeClr val="tx1"/>
                          </a:solidFill>
                        </a:rPr>
                        <a:t>dục</a:t>
                      </a:r>
                      <a:r>
                        <a:rPr lang="en-US" sz="2400" baseline="0" dirty="0" smtClean="0">
                          <a:solidFill>
                            <a:schemeClr val="tx1"/>
                          </a:solidFill>
                        </a:rPr>
                        <a:t> </a:t>
                      </a:r>
                      <a:r>
                        <a:rPr lang="en-US" sz="2400" baseline="0" dirty="0" err="1" smtClean="0">
                          <a:solidFill>
                            <a:schemeClr val="tx1"/>
                          </a:solidFill>
                        </a:rPr>
                        <a:t>là</a:t>
                      </a:r>
                      <a:r>
                        <a:rPr lang="en-US" sz="2400" baseline="0" dirty="0" smtClean="0">
                          <a:solidFill>
                            <a:schemeClr val="tx1"/>
                          </a:solidFill>
                        </a:rPr>
                        <a:t> </a:t>
                      </a:r>
                      <a:r>
                        <a:rPr lang="en-US" sz="2400" baseline="0" dirty="0" err="1" smtClean="0">
                          <a:solidFill>
                            <a:schemeClr val="tx1"/>
                          </a:solidFill>
                        </a:rPr>
                        <a:t>khoa</a:t>
                      </a:r>
                      <a:r>
                        <a:rPr lang="en-US" sz="2400" baseline="0" dirty="0" smtClean="0">
                          <a:solidFill>
                            <a:schemeClr val="tx1"/>
                          </a:solidFill>
                        </a:rPr>
                        <a:t> </a:t>
                      </a:r>
                      <a:r>
                        <a:rPr lang="en-US" sz="2400" baseline="0" dirty="0" err="1" smtClean="0">
                          <a:solidFill>
                            <a:schemeClr val="tx1"/>
                          </a:solidFill>
                        </a:rPr>
                        <a:t>học</a:t>
                      </a:r>
                      <a:r>
                        <a:rPr lang="en-US" sz="2400" baseline="0" dirty="0" smtClean="0">
                          <a:solidFill>
                            <a:schemeClr val="tx1"/>
                          </a:solidFill>
                        </a:rPr>
                        <a:t> </a:t>
                      </a:r>
                      <a:r>
                        <a:rPr lang="en-US" sz="2400" baseline="0" dirty="0" err="1" smtClean="0">
                          <a:solidFill>
                            <a:schemeClr val="tx1"/>
                          </a:solidFill>
                        </a:rPr>
                        <a:t>về</a:t>
                      </a:r>
                      <a:r>
                        <a:rPr lang="en-US" sz="2400" baseline="0" dirty="0" smtClean="0">
                          <a:solidFill>
                            <a:schemeClr val="tx1"/>
                          </a:solidFill>
                        </a:rPr>
                        <a:t> con ng </a:t>
                      </a:r>
                      <a:r>
                        <a:rPr lang="en-US" sz="2400" baseline="0" dirty="0" err="1" smtClean="0">
                          <a:solidFill>
                            <a:schemeClr val="tx1"/>
                          </a:solidFill>
                        </a:rPr>
                        <a:t>và</a:t>
                      </a:r>
                      <a:r>
                        <a:rPr lang="en-US" sz="2400" baseline="0" dirty="0" smtClean="0">
                          <a:solidFill>
                            <a:schemeClr val="tx1"/>
                          </a:solidFill>
                        </a:rPr>
                        <a:t> </a:t>
                      </a:r>
                      <a:r>
                        <a:rPr lang="en-US" sz="2400" baseline="0" dirty="0" err="1" smtClean="0">
                          <a:solidFill>
                            <a:schemeClr val="tx1"/>
                          </a:solidFill>
                        </a:rPr>
                        <a:t>sự</a:t>
                      </a:r>
                      <a:r>
                        <a:rPr lang="en-US" sz="2400" baseline="0" dirty="0" smtClean="0">
                          <a:solidFill>
                            <a:schemeClr val="tx1"/>
                          </a:solidFill>
                        </a:rPr>
                        <a:t> </a:t>
                      </a:r>
                      <a:r>
                        <a:rPr lang="en-US" sz="2400" baseline="0" dirty="0" err="1" smtClean="0">
                          <a:solidFill>
                            <a:schemeClr val="tx1"/>
                          </a:solidFill>
                        </a:rPr>
                        <a:t>bảo</a:t>
                      </a:r>
                      <a:r>
                        <a:rPr lang="en-US" sz="2400" baseline="0" dirty="0" smtClean="0">
                          <a:solidFill>
                            <a:schemeClr val="tx1"/>
                          </a:solidFill>
                        </a:rPr>
                        <a:t> </a:t>
                      </a:r>
                      <a:r>
                        <a:rPr lang="en-US" sz="2400" baseline="0" dirty="0" err="1" smtClean="0">
                          <a:solidFill>
                            <a:schemeClr val="tx1"/>
                          </a:solidFill>
                        </a:rPr>
                        <a:t>đảm</a:t>
                      </a:r>
                      <a:r>
                        <a:rPr lang="en-US" sz="2400" baseline="0" dirty="0" smtClean="0">
                          <a:solidFill>
                            <a:schemeClr val="tx1"/>
                          </a:solidFill>
                        </a:rPr>
                        <a:t> </a:t>
                      </a:r>
                      <a:r>
                        <a:rPr lang="en-US" sz="2400" baseline="0" dirty="0" err="1" smtClean="0">
                          <a:solidFill>
                            <a:schemeClr val="tx1"/>
                          </a:solidFill>
                        </a:rPr>
                        <a:t>cho</a:t>
                      </a:r>
                      <a:r>
                        <a:rPr lang="en-US" sz="2400" baseline="0" dirty="0" smtClean="0">
                          <a:solidFill>
                            <a:schemeClr val="tx1"/>
                          </a:solidFill>
                        </a:rPr>
                        <a:t> </a:t>
                      </a:r>
                      <a:r>
                        <a:rPr lang="en-US" sz="2400" baseline="0" dirty="0" err="1" smtClean="0">
                          <a:solidFill>
                            <a:schemeClr val="tx1"/>
                          </a:solidFill>
                        </a:rPr>
                        <a:t>phát</a:t>
                      </a:r>
                      <a:r>
                        <a:rPr lang="en-US" sz="2400" baseline="0" dirty="0" smtClean="0">
                          <a:solidFill>
                            <a:schemeClr val="tx1"/>
                          </a:solidFill>
                        </a:rPr>
                        <a:t> </a:t>
                      </a:r>
                      <a:r>
                        <a:rPr lang="en-US" sz="2400" baseline="0" dirty="0" err="1" smtClean="0">
                          <a:solidFill>
                            <a:schemeClr val="tx1"/>
                          </a:solidFill>
                        </a:rPr>
                        <a:t>triển</a:t>
                      </a:r>
                      <a:r>
                        <a:rPr lang="en-US" sz="2400" baseline="0" dirty="0" smtClean="0">
                          <a:solidFill>
                            <a:schemeClr val="tx1"/>
                          </a:solidFill>
                        </a:rPr>
                        <a:t> </a:t>
                      </a:r>
                      <a:r>
                        <a:rPr lang="en-US" sz="2400" baseline="0" dirty="0" err="1" smtClean="0">
                          <a:solidFill>
                            <a:schemeClr val="tx1"/>
                          </a:solidFill>
                        </a:rPr>
                        <a:t>bền</a:t>
                      </a:r>
                      <a:r>
                        <a:rPr lang="en-US" sz="2400" baseline="0" dirty="0" smtClean="0">
                          <a:solidFill>
                            <a:schemeClr val="tx1"/>
                          </a:solidFill>
                        </a:rPr>
                        <a:t> </a:t>
                      </a:r>
                      <a:r>
                        <a:rPr lang="en-US" sz="2400" baseline="0" dirty="0" err="1" smtClean="0">
                          <a:solidFill>
                            <a:schemeClr val="tx1"/>
                          </a:solidFill>
                        </a:rPr>
                        <a:t>vững</a:t>
                      </a:r>
                      <a:endParaRPr lang="en-US" sz="2400" dirty="0">
                        <a:solidFill>
                          <a:schemeClr val="tx1"/>
                        </a:solidFill>
                      </a:endParaRPr>
                    </a:p>
                  </a:txBody>
                  <a:tcPr/>
                </a:tc>
                <a:extLst>
                  <a:ext uri="{0D108BD9-81ED-4DB2-BD59-A6C34878D82A}">
                    <a16:rowId xmlns:a16="http://schemas.microsoft.com/office/drawing/2014/main" val="3407282537"/>
                  </a:ext>
                </a:extLst>
              </a:tr>
            </a:tbl>
          </a:graphicData>
        </a:graphic>
      </p:graphicFrame>
      <p:sp>
        <p:nvSpPr>
          <p:cNvPr id="3" name="Slide Number Placeholder 2"/>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208595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C00000"/>
                </a:solidFill>
              </a:rPr>
              <a:t>Một</a:t>
            </a:r>
            <a:r>
              <a:rPr lang="en-US" dirty="0" smtClean="0">
                <a:solidFill>
                  <a:srgbClr val="C00000"/>
                </a:solidFill>
              </a:rPr>
              <a:t> </a:t>
            </a:r>
            <a:r>
              <a:rPr lang="en-US" dirty="0" err="1" smtClean="0">
                <a:solidFill>
                  <a:srgbClr val="C00000"/>
                </a:solidFill>
              </a:rPr>
              <a:t>số</a:t>
            </a:r>
            <a:r>
              <a:rPr lang="en-US" dirty="0" smtClean="0">
                <a:solidFill>
                  <a:srgbClr val="C00000"/>
                </a:solidFill>
              </a:rPr>
              <a:t> </a:t>
            </a:r>
            <a:r>
              <a:rPr lang="en-US" dirty="0" err="1" smtClean="0">
                <a:solidFill>
                  <a:srgbClr val="C00000"/>
                </a:solidFill>
              </a:rPr>
              <a:t>trích</a:t>
            </a:r>
            <a:r>
              <a:rPr lang="en-US" dirty="0" smtClean="0">
                <a:solidFill>
                  <a:srgbClr val="C00000"/>
                </a:solidFill>
              </a:rPr>
              <a:t> </a:t>
            </a:r>
            <a:r>
              <a:rPr lang="en-US" dirty="0" err="1" smtClean="0">
                <a:solidFill>
                  <a:srgbClr val="C00000"/>
                </a:solidFill>
              </a:rPr>
              <a:t>dẫn</a:t>
            </a:r>
            <a:endParaRPr lang="en-US" dirty="0">
              <a:solidFill>
                <a:srgbClr val="C00000"/>
              </a:solidFill>
            </a:endParaRPr>
          </a:p>
        </p:txBody>
      </p:sp>
      <p:sp>
        <p:nvSpPr>
          <p:cNvPr id="3" name="Content Placeholder 2"/>
          <p:cNvSpPr>
            <a:spLocks noGrp="1"/>
          </p:cNvSpPr>
          <p:nvPr>
            <p:ph sz="half" idx="1"/>
          </p:nvPr>
        </p:nvSpPr>
        <p:spPr/>
        <p:txBody>
          <a:bodyPr/>
          <a:lstStyle/>
          <a:p>
            <a:pPr>
              <a:buClr>
                <a:srgbClr val="C00000"/>
              </a:buClr>
              <a:buFont typeface="Wingdings" panose="05000000000000000000" pitchFamily="2" charset="2"/>
              <a:buChar char="v"/>
            </a:pPr>
            <a:r>
              <a:rPr lang="en-US" dirty="0" err="1" smtClean="0"/>
              <a:t>Luật</a:t>
            </a:r>
            <a:r>
              <a:rPr lang="en-US" dirty="0" smtClean="0"/>
              <a:t> </a:t>
            </a:r>
            <a:r>
              <a:rPr lang="en-US" dirty="0" err="1" smtClean="0"/>
              <a:t>định</a:t>
            </a:r>
            <a:r>
              <a:rPr lang="en-US" dirty="0" smtClean="0"/>
              <a:t> </a:t>
            </a:r>
            <a:r>
              <a:rPr lang="en-US" dirty="0" err="1" smtClean="0"/>
              <a:t>hướng</a:t>
            </a:r>
            <a:r>
              <a:rPr lang="en-US" dirty="0" smtClean="0"/>
              <a:t> </a:t>
            </a:r>
            <a:r>
              <a:rPr lang="en-US" dirty="0" err="1" smtClean="0"/>
              <a:t>giáo</a:t>
            </a:r>
            <a:r>
              <a:rPr lang="en-US" dirty="0" smtClean="0"/>
              <a:t> </a:t>
            </a:r>
            <a:r>
              <a:rPr lang="en-US" dirty="0" err="1" smtClean="0"/>
              <a:t>dục</a:t>
            </a:r>
            <a:r>
              <a:rPr lang="en-US" dirty="0" smtClean="0"/>
              <a:t> </a:t>
            </a:r>
            <a:r>
              <a:rPr lang="en-US" dirty="0" err="1" smtClean="0"/>
              <a:t>Pháp</a:t>
            </a:r>
            <a:r>
              <a:rPr lang="en-US" dirty="0" smtClean="0"/>
              <a:t> 1989</a:t>
            </a:r>
          </a:p>
          <a:p>
            <a:pPr marL="0" indent="0">
              <a:buNone/>
            </a:pPr>
            <a:r>
              <a:rPr lang="en-US" dirty="0" err="1" smtClean="0"/>
              <a:t>Giáo</a:t>
            </a:r>
            <a:r>
              <a:rPr lang="en-US" dirty="0" smtClean="0"/>
              <a:t> </a:t>
            </a:r>
            <a:r>
              <a:rPr lang="en-US" dirty="0" err="1" smtClean="0"/>
              <a:t>dục</a:t>
            </a:r>
            <a:r>
              <a:rPr lang="en-US" dirty="0" smtClean="0"/>
              <a:t> </a:t>
            </a:r>
            <a:r>
              <a:rPr lang="en-US" dirty="0" err="1" smtClean="0"/>
              <a:t>là</a:t>
            </a:r>
            <a:r>
              <a:rPr lang="en-US" dirty="0" smtClean="0"/>
              <a:t> </a:t>
            </a:r>
            <a:r>
              <a:rPr lang="en-US" dirty="0" err="1" smtClean="0"/>
              <a:t>ưu</a:t>
            </a:r>
            <a:r>
              <a:rPr lang="en-US" dirty="0" smtClean="0"/>
              <a:t> </a:t>
            </a:r>
            <a:r>
              <a:rPr lang="en-US" dirty="0" err="1" smtClean="0"/>
              <a:t>tiên</a:t>
            </a:r>
            <a:r>
              <a:rPr lang="en-US" dirty="0" smtClean="0"/>
              <a:t> </a:t>
            </a:r>
            <a:r>
              <a:rPr lang="en-US" dirty="0" err="1" smtClean="0"/>
              <a:t>hàng</a:t>
            </a:r>
            <a:r>
              <a:rPr lang="en-US" dirty="0" smtClean="0"/>
              <a:t> </a:t>
            </a:r>
            <a:r>
              <a:rPr lang="en-US" dirty="0" err="1" smtClean="0"/>
              <a:t>đầu</a:t>
            </a:r>
            <a:r>
              <a:rPr lang="en-US" dirty="0" smtClean="0"/>
              <a:t> </a:t>
            </a:r>
            <a:r>
              <a:rPr lang="en-US" dirty="0" err="1" smtClean="0"/>
              <a:t>quốc</a:t>
            </a:r>
            <a:r>
              <a:rPr lang="en-US" dirty="0" smtClean="0"/>
              <a:t> </a:t>
            </a:r>
            <a:r>
              <a:rPr lang="en-US" dirty="0" err="1" smtClean="0"/>
              <a:t>gia</a:t>
            </a:r>
            <a:r>
              <a:rPr lang="en-US" dirty="0" smtClean="0"/>
              <a:t> (</a:t>
            </a:r>
            <a:r>
              <a:rPr lang="fr-FR" dirty="0"/>
              <a:t>L'éducation est la première priorité </a:t>
            </a:r>
            <a:r>
              <a:rPr lang="fr-FR" dirty="0" smtClean="0"/>
              <a:t>nationale)</a:t>
            </a:r>
          </a:p>
          <a:p>
            <a:pPr>
              <a:buClr>
                <a:srgbClr val="C00000"/>
              </a:buClr>
              <a:buFont typeface="Wingdings" panose="05000000000000000000" pitchFamily="2" charset="2"/>
              <a:buChar char="v"/>
            </a:pPr>
            <a:r>
              <a:rPr lang="vi-VN" dirty="0"/>
              <a:t>Hiến pháp 1992 nước CHXHCN VN:</a:t>
            </a:r>
          </a:p>
          <a:p>
            <a:pPr marL="0" indent="0">
              <a:buClr>
                <a:srgbClr val="C00000"/>
              </a:buClr>
              <a:buNone/>
            </a:pPr>
            <a:r>
              <a:rPr lang="vi-VN" dirty="0"/>
              <a:t>Phát triển GD&amp;ĐT là quốc sách </a:t>
            </a:r>
            <a:r>
              <a:rPr lang="vi-VN" dirty="0" smtClean="0"/>
              <a:t>h</a:t>
            </a:r>
            <a:r>
              <a:rPr lang="en-US" dirty="0"/>
              <a:t>à</a:t>
            </a:r>
            <a:r>
              <a:rPr lang="vi-VN" dirty="0" smtClean="0"/>
              <a:t>ng </a:t>
            </a:r>
            <a:r>
              <a:rPr lang="vi-VN" dirty="0"/>
              <a:t>đầu</a:t>
            </a:r>
          </a:p>
          <a:p>
            <a:pPr>
              <a:buClr>
                <a:srgbClr val="C00000"/>
              </a:buClr>
              <a:buFont typeface="Wingdings" panose="05000000000000000000" pitchFamily="2" charset="2"/>
              <a:buChar char="v"/>
            </a:pPr>
            <a:endParaRPr lang="en-US" dirty="0"/>
          </a:p>
        </p:txBody>
      </p:sp>
      <p:pic>
        <p:nvPicPr>
          <p:cNvPr id="5" name="Content Placeholder 4" descr="TỄU - BLOG: Hoàng &lt;strong&gt;Quốc&lt;/strong&gt; Hải: &lt;strong&gt;GIÁO&lt;/strong&gt; &lt;strong&gt;DỤC&lt;/strong&gt; PHẢI &lt;strong&gt;LÀ&lt;/strong&gt; &lt;strong&gt;QUỐC&lt;/strong&gt; &lt;strong&gt;SÁCH&lt;/strong&gt; &lt;strong&gt;HÀNG&lt;/strong&gt; &lt;strong&gt;ĐẦU&lt;/strong&g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1972490"/>
            <a:ext cx="5584372" cy="3944983"/>
          </a:xfrm>
        </p:spPr>
      </p:pic>
      <p:sp>
        <p:nvSpPr>
          <p:cNvPr id="4" name="Slide Number Placeholder 3"/>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390179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t;strong&gt;Education is the most powerful weapon&lt;/strong&gt; which you can use to change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71561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378132" cy="927463"/>
          </a:xfrm>
        </p:spPr>
        <p:txBody>
          <a:bodyPr>
            <a:normAutofit fontScale="90000"/>
          </a:bodyPr>
          <a:lstStyle/>
          <a:p>
            <a:pPr algn="ctr"/>
            <a:r>
              <a:rPr lang="en-US" b="1" dirty="0" err="1" smtClean="0">
                <a:solidFill>
                  <a:srgbClr val="C00000"/>
                </a:solidFill>
              </a:rPr>
              <a:t>Thay</a:t>
            </a:r>
            <a:r>
              <a:rPr lang="en-US" b="1" dirty="0" smtClean="0">
                <a:solidFill>
                  <a:srgbClr val="C00000"/>
                </a:solidFill>
              </a:rPr>
              <a:t> </a:t>
            </a:r>
            <a:r>
              <a:rPr lang="en-US" b="1" dirty="0" err="1" smtClean="0">
                <a:solidFill>
                  <a:srgbClr val="C00000"/>
                </a:solidFill>
              </a:rPr>
              <a:t>đổi</a:t>
            </a:r>
            <a:r>
              <a:rPr lang="en-US" b="1" dirty="0" smtClean="0">
                <a:solidFill>
                  <a:srgbClr val="C00000"/>
                </a:solidFill>
              </a:rPr>
              <a:t> </a:t>
            </a:r>
            <a:r>
              <a:rPr lang="en-US" b="1" dirty="0" err="1" smtClean="0">
                <a:solidFill>
                  <a:srgbClr val="C00000"/>
                </a:solidFill>
              </a:rPr>
              <a:t>nhận</a:t>
            </a:r>
            <a:r>
              <a:rPr lang="en-US" b="1" dirty="0" smtClean="0">
                <a:solidFill>
                  <a:srgbClr val="C00000"/>
                </a:solidFill>
              </a:rPr>
              <a:t> </a:t>
            </a:r>
            <a:r>
              <a:rPr lang="en-US" b="1" dirty="0" err="1" smtClean="0">
                <a:solidFill>
                  <a:srgbClr val="C00000"/>
                </a:solidFill>
              </a:rPr>
              <a:t>thức</a:t>
            </a:r>
            <a:r>
              <a:rPr lang="en-US" b="1" dirty="0" smtClean="0">
                <a:solidFill>
                  <a:srgbClr val="C00000"/>
                </a:solidFill>
              </a:rPr>
              <a:t> </a:t>
            </a:r>
            <a:br>
              <a:rPr lang="en-US" b="1" dirty="0" smtClean="0">
                <a:solidFill>
                  <a:srgbClr val="C00000"/>
                </a:solidFill>
              </a:rPr>
            </a:br>
            <a:r>
              <a:rPr lang="en-US" b="1" dirty="0" err="1" smtClean="0">
                <a:solidFill>
                  <a:srgbClr val="C00000"/>
                </a:solidFill>
              </a:rPr>
              <a:t>về</a:t>
            </a:r>
            <a:r>
              <a:rPr lang="en-US" b="1" dirty="0" smtClean="0">
                <a:solidFill>
                  <a:srgbClr val="C00000"/>
                </a:solidFill>
              </a:rPr>
              <a:t> </a:t>
            </a:r>
            <a:r>
              <a:rPr lang="en-US" b="1" dirty="0" err="1" smtClean="0">
                <a:solidFill>
                  <a:srgbClr val="C00000"/>
                </a:solidFill>
              </a:rPr>
              <a:t>vai</a:t>
            </a:r>
            <a:r>
              <a:rPr lang="en-US" b="1" dirty="0" smtClean="0">
                <a:solidFill>
                  <a:srgbClr val="C00000"/>
                </a:solidFill>
              </a:rPr>
              <a:t> </a:t>
            </a:r>
            <a:r>
              <a:rPr lang="en-US" b="1" dirty="0" err="1" smtClean="0">
                <a:solidFill>
                  <a:srgbClr val="C00000"/>
                </a:solidFill>
              </a:rPr>
              <a:t>trò</a:t>
            </a:r>
            <a:r>
              <a:rPr lang="en-US" b="1" dirty="0" smtClean="0">
                <a:solidFill>
                  <a:srgbClr val="C00000"/>
                </a:solidFill>
              </a:rPr>
              <a:t> </a:t>
            </a:r>
            <a:r>
              <a:rPr lang="en-US" b="1" dirty="0" err="1" smtClean="0">
                <a:solidFill>
                  <a:srgbClr val="C00000"/>
                </a:solidFill>
              </a:rPr>
              <a:t>nhà</a:t>
            </a:r>
            <a:r>
              <a:rPr lang="en-US" b="1" dirty="0" smtClean="0">
                <a:solidFill>
                  <a:srgbClr val="C00000"/>
                </a:solidFill>
              </a:rPr>
              <a:t> </a:t>
            </a:r>
            <a:r>
              <a:rPr lang="en-US" b="1" dirty="0" err="1" smtClean="0">
                <a:solidFill>
                  <a:srgbClr val="C00000"/>
                </a:solidFill>
              </a:rPr>
              <a:t>giáo</a:t>
            </a:r>
            <a:endParaRPr lang="en-US" b="1" dirty="0">
              <a:solidFill>
                <a:srgbClr val="C00000"/>
              </a:solidFill>
            </a:endParaRPr>
          </a:p>
        </p:txBody>
      </p:sp>
      <p:pic>
        <p:nvPicPr>
          <p:cNvPr id="5" name="Content Placeholder 4" descr="Nhà giáo Phạm Toàn và chuyện Tôi đi &lt;strong&gt;học&lt;/strong&gt; - Giáo dục Việt Na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5263" y="1632857"/>
            <a:ext cx="4810125" cy="4075612"/>
          </a:xfrm>
        </p:spPr>
      </p:pic>
      <p:sp>
        <p:nvSpPr>
          <p:cNvPr id="4" name="Text Placeholder 3"/>
          <p:cNvSpPr>
            <a:spLocks noGrp="1"/>
          </p:cNvSpPr>
          <p:nvPr>
            <p:ph type="body" sz="half" idx="2"/>
          </p:nvPr>
        </p:nvSpPr>
        <p:spPr>
          <a:xfrm>
            <a:off x="839788" y="1515291"/>
            <a:ext cx="5534886" cy="4353697"/>
          </a:xfrm>
        </p:spPr>
        <p:txBody>
          <a:bodyPr>
            <a:noAutofit/>
          </a:bodyPr>
          <a:lstStyle/>
          <a:p>
            <a:pPr algn="just"/>
            <a:r>
              <a:rPr lang="vi-VN" sz="2800" dirty="0"/>
              <a:t>Cho đến cuối thế kỷ 19, khi hệ thống giáo dục công lập chưa hình thành, thì ở mọi quốc gia trên thế giới, dạy học được quan niệm là công việc ai cũng có thể làm được miễn là người đó có trình độ văn hóa nhất định. Dạy học là một công việc mang nặng tính nghiệp dư và </a:t>
            </a:r>
            <a:r>
              <a:rPr lang="vi-VN" sz="2800" b="1" dirty="0"/>
              <a:t>giáo viên được quan niệm thuần túy là người lao động, tuân theo một số hướng dẫn về những việc phải làm</a:t>
            </a:r>
            <a:endParaRPr lang="en-US" sz="2800" b="1" dirty="0"/>
          </a:p>
        </p:txBody>
      </p:sp>
      <p:sp>
        <p:nvSpPr>
          <p:cNvPr id="3" name="Slide Number Placeholder 2"/>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22312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273629" cy="1136469"/>
          </a:xfrm>
        </p:spPr>
        <p:txBody>
          <a:bodyPr/>
          <a:lstStyle/>
          <a:p>
            <a:pPr algn="ctr"/>
            <a:r>
              <a:rPr lang="en-US" b="1" dirty="0" err="1">
                <a:solidFill>
                  <a:srgbClr val="C00000"/>
                </a:solidFill>
              </a:rPr>
              <a:t>Thay</a:t>
            </a:r>
            <a:r>
              <a:rPr lang="en-US" b="1" dirty="0">
                <a:solidFill>
                  <a:srgbClr val="C00000"/>
                </a:solidFill>
              </a:rPr>
              <a:t> </a:t>
            </a:r>
            <a:r>
              <a:rPr lang="en-US" b="1" dirty="0" err="1">
                <a:solidFill>
                  <a:srgbClr val="C00000"/>
                </a:solidFill>
              </a:rPr>
              <a:t>đổi</a:t>
            </a:r>
            <a:r>
              <a:rPr lang="en-US" b="1" dirty="0">
                <a:solidFill>
                  <a:srgbClr val="C00000"/>
                </a:solidFill>
              </a:rPr>
              <a:t> </a:t>
            </a:r>
            <a:r>
              <a:rPr lang="en-US" b="1" dirty="0" err="1">
                <a:solidFill>
                  <a:srgbClr val="C00000"/>
                </a:solidFill>
              </a:rPr>
              <a:t>nhận</a:t>
            </a:r>
            <a:r>
              <a:rPr lang="en-US" b="1" dirty="0">
                <a:solidFill>
                  <a:srgbClr val="C00000"/>
                </a:solidFill>
              </a:rPr>
              <a:t> </a:t>
            </a:r>
            <a:r>
              <a:rPr lang="en-US" b="1" dirty="0" err="1">
                <a:solidFill>
                  <a:srgbClr val="C00000"/>
                </a:solidFill>
              </a:rPr>
              <a:t>thức</a:t>
            </a:r>
            <a:r>
              <a:rPr lang="en-US" b="1" dirty="0">
                <a:solidFill>
                  <a:srgbClr val="C00000"/>
                </a:solidFill>
              </a:rPr>
              <a:t> </a:t>
            </a:r>
            <a:br>
              <a:rPr lang="en-US" b="1" dirty="0">
                <a:solidFill>
                  <a:srgbClr val="C00000"/>
                </a:solidFill>
              </a:rPr>
            </a:br>
            <a:r>
              <a:rPr lang="en-US" b="1" dirty="0" err="1">
                <a:solidFill>
                  <a:srgbClr val="C00000"/>
                </a:solidFill>
              </a:rPr>
              <a:t>về</a:t>
            </a:r>
            <a:r>
              <a:rPr lang="en-US" b="1" dirty="0">
                <a:solidFill>
                  <a:srgbClr val="C00000"/>
                </a:solidFill>
              </a:rPr>
              <a:t> </a:t>
            </a:r>
            <a:r>
              <a:rPr lang="en-US" b="1" dirty="0" err="1">
                <a:solidFill>
                  <a:srgbClr val="C00000"/>
                </a:solidFill>
              </a:rPr>
              <a:t>vai</a:t>
            </a:r>
            <a:r>
              <a:rPr lang="en-US" b="1" dirty="0">
                <a:solidFill>
                  <a:srgbClr val="C00000"/>
                </a:solidFill>
              </a:rPr>
              <a:t> </a:t>
            </a:r>
            <a:r>
              <a:rPr lang="en-US" b="1" dirty="0" err="1">
                <a:solidFill>
                  <a:srgbClr val="C00000"/>
                </a:solidFill>
              </a:rPr>
              <a:t>trò</a:t>
            </a:r>
            <a:r>
              <a:rPr lang="en-US" b="1" dirty="0">
                <a:solidFill>
                  <a:srgbClr val="C00000"/>
                </a:solidFill>
              </a:rPr>
              <a:t> </a:t>
            </a:r>
            <a:r>
              <a:rPr lang="en-US" b="1" dirty="0" err="1">
                <a:solidFill>
                  <a:srgbClr val="C00000"/>
                </a:solidFill>
              </a:rPr>
              <a:t>nhà</a:t>
            </a:r>
            <a:r>
              <a:rPr lang="en-US" b="1" dirty="0">
                <a:solidFill>
                  <a:srgbClr val="C00000"/>
                </a:solidFill>
              </a:rPr>
              <a:t> </a:t>
            </a:r>
            <a:r>
              <a:rPr lang="en-US" b="1" dirty="0" err="1">
                <a:solidFill>
                  <a:srgbClr val="C00000"/>
                </a:solidFill>
              </a:rPr>
              <a:t>giáo</a:t>
            </a:r>
            <a:endParaRPr lang="en-US" dirty="0"/>
          </a:p>
        </p:txBody>
      </p:sp>
      <p:pic>
        <p:nvPicPr>
          <p:cNvPr id="5" name="Content Placeholder 4" descr="Sự khác nhau giữa công &lt;strong&gt;chức&lt;/strong&gt; và &lt;strong&gt;viên chức nhà nước&lt;/strong&gt; | Tư vấn 365 | Báo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8725" y="1828800"/>
            <a:ext cx="5046663" cy="3670663"/>
          </a:xfrm>
        </p:spPr>
      </p:pic>
      <p:sp>
        <p:nvSpPr>
          <p:cNvPr id="4" name="Text Placeholder 3"/>
          <p:cNvSpPr>
            <a:spLocks noGrp="1"/>
          </p:cNvSpPr>
          <p:nvPr>
            <p:ph type="body" sz="half" idx="2"/>
          </p:nvPr>
        </p:nvSpPr>
        <p:spPr>
          <a:xfrm>
            <a:off x="839788" y="2057400"/>
            <a:ext cx="5273629" cy="3811588"/>
          </a:xfrm>
        </p:spPr>
        <p:txBody>
          <a:bodyPr>
            <a:normAutofit/>
          </a:bodyPr>
          <a:lstStyle/>
          <a:p>
            <a:pPr algn="just"/>
            <a:r>
              <a:rPr lang="vi-VN" sz="2800" dirty="0"/>
              <a:t>Bước sang thế kỷ 20, với sự hình thành của hệ thống giáo dục công lập, quan điểm về nhà giáo có sự thay đổi. </a:t>
            </a:r>
            <a:r>
              <a:rPr lang="vi-VN" sz="2800" b="1" dirty="0"/>
              <a:t>Nhà giáo trường công lập ở hầu như mọi nước trên thế giới được coi là viên chức với những nghĩa vụ, trách nhiêm, quyền hạn và quyền lợi của người ăn lương nhà nước</a:t>
            </a:r>
            <a:endParaRPr lang="en-US" sz="2800" b="1" dirty="0"/>
          </a:p>
        </p:txBody>
      </p:sp>
      <p:sp>
        <p:nvSpPr>
          <p:cNvPr id="3" name="Slide Number Placeholder 2"/>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14234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045721" cy="1600200"/>
          </a:xfrm>
        </p:spPr>
        <p:txBody>
          <a:bodyPr/>
          <a:lstStyle/>
          <a:p>
            <a:pPr algn="ctr"/>
            <a:r>
              <a:rPr lang="en-US" b="1" dirty="0" err="1">
                <a:solidFill>
                  <a:srgbClr val="C00000"/>
                </a:solidFill>
              </a:rPr>
              <a:t>Thay</a:t>
            </a:r>
            <a:r>
              <a:rPr lang="en-US" b="1" dirty="0">
                <a:solidFill>
                  <a:srgbClr val="C00000"/>
                </a:solidFill>
              </a:rPr>
              <a:t> </a:t>
            </a:r>
            <a:r>
              <a:rPr lang="en-US" b="1" dirty="0" err="1">
                <a:solidFill>
                  <a:srgbClr val="C00000"/>
                </a:solidFill>
              </a:rPr>
              <a:t>đổi</a:t>
            </a:r>
            <a:r>
              <a:rPr lang="en-US" b="1" dirty="0">
                <a:solidFill>
                  <a:srgbClr val="C00000"/>
                </a:solidFill>
              </a:rPr>
              <a:t> </a:t>
            </a:r>
            <a:r>
              <a:rPr lang="en-US" b="1" dirty="0" err="1" smtClean="0">
                <a:solidFill>
                  <a:srgbClr val="C00000"/>
                </a:solidFill>
              </a:rPr>
              <a:t>nhận</a:t>
            </a:r>
            <a:r>
              <a:rPr lang="en-US" b="1" dirty="0" smtClean="0">
                <a:solidFill>
                  <a:srgbClr val="C00000"/>
                </a:solidFill>
              </a:rPr>
              <a:t> </a:t>
            </a:r>
            <a:r>
              <a:rPr lang="en-US" b="1" dirty="0" err="1" smtClean="0">
                <a:solidFill>
                  <a:srgbClr val="C00000"/>
                </a:solidFill>
              </a:rPr>
              <a:t>thức</a:t>
            </a:r>
            <a:r>
              <a:rPr lang="en-US" b="1" dirty="0" smtClean="0">
                <a:solidFill>
                  <a:srgbClr val="C00000"/>
                </a:solidFill>
              </a:rPr>
              <a:t> </a:t>
            </a:r>
            <a:r>
              <a:rPr lang="en-US" b="1" dirty="0">
                <a:solidFill>
                  <a:srgbClr val="C00000"/>
                </a:solidFill>
              </a:rPr>
              <a:t/>
            </a:r>
            <a:br>
              <a:rPr lang="en-US" b="1" dirty="0">
                <a:solidFill>
                  <a:srgbClr val="C00000"/>
                </a:solidFill>
              </a:rPr>
            </a:br>
            <a:r>
              <a:rPr lang="en-US" b="1" dirty="0" err="1">
                <a:solidFill>
                  <a:srgbClr val="C00000"/>
                </a:solidFill>
              </a:rPr>
              <a:t>về</a:t>
            </a:r>
            <a:r>
              <a:rPr lang="en-US" b="1" dirty="0">
                <a:solidFill>
                  <a:srgbClr val="C00000"/>
                </a:solidFill>
              </a:rPr>
              <a:t> </a:t>
            </a:r>
            <a:r>
              <a:rPr lang="en-US" b="1" dirty="0" err="1">
                <a:solidFill>
                  <a:srgbClr val="C00000"/>
                </a:solidFill>
              </a:rPr>
              <a:t>vai</a:t>
            </a:r>
            <a:r>
              <a:rPr lang="en-US" b="1" dirty="0">
                <a:solidFill>
                  <a:srgbClr val="C00000"/>
                </a:solidFill>
              </a:rPr>
              <a:t> </a:t>
            </a:r>
            <a:r>
              <a:rPr lang="en-US" b="1" dirty="0" err="1">
                <a:solidFill>
                  <a:srgbClr val="C00000"/>
                </a:solidFill>
              </a:rPr>
              <a:t>trò</a:t>
            </a:r>
            <a:r>
              <a:rPr lang="en-US" b="1" dirty="0">
                <a:solidFill>
                  <a:srgbClr val="C00000"/>
                </a:solidFill>
              </a:rPr>
              <a:t> </a:t>
            </a:r>
            <a:r>
              <a:rPr lang="en-US" b="1" dirty="0" err="1">
                <a:solidFill>
                  <a:srgbClr val="C00000"/>
                </a:solidFill>
              </a:rPr>
              <a:t>nhà</a:t>
            </a:r>
            <a:r>
              <a:rPr lang="en-US" b="1" dirty="0">
                <a:solidFill>
                  <a:srgbClr val="C00000"/>
                </a:solidFill>
              </a:rPr>
              <a:t> </a:t>
            </a:r>
            <a:r>
              <a:rPr lang="en-US" b="1" dirty="0" err="1">
                <a:solidFill>
                  <a:srgbClr val="C00000"/>
                </a:solidFill>
              </a:rPr>
              <a:t>giáo</a:t>
            </a:r>
            <a:endParaRPr lang="en-US" dirty="0"/>
          </a:p>
        </p:txBody>
      </p:sp>
      <p:sp>
        <p:nvSpPr>
          <p:cNvPr id="3" name="Content Placeholder 2"/>
          <p:cNvSpPr>
            <a:spLocks noGrp="1"/>
          </p:cNvSpPr>
          <p:nvPr>
            <p:ph idx="1"/>
          </p:nvPr>
        </p:nvSpPr>
        <p:spPr>
          <a:xfrm>
            <a:off x="5183188" y="783771"/>
            <a:ext cx="6172200" cy="5077279"/>
          </a:xfrm>
        </p:spPr>
        <p:txBody>
          <a:bodyPr>
            <a:normAutofit lnSpcReduction="10000"/>
          </a:bodyPr>
          <a:lstStyle/>
          <a:p>
            <a:pPr marL="0" indent="0" algn="just">
              <a:buNone/>
            </a:pPr>
            <a:r>
              <a:rPr lang="vi-VN" sz="2400" dirty="0"/>
              <a:t>Theo wikipedia (mục từ profession) thì một công việc được coi là một nghề khi đã qua các điểm mốc phát triển như sau: </a:t>
            </a:r>
            <a:endParaRPr lang="en-US" sz="2400" dirty="0" smtClean="0"/>
          </a:p>
          <a:p>
            <a:pPr marL="457200" indent="-457200" algn="just">
              <a:buAutoNum type="arabicParenR"/>
            </a:pPr>
            <a:r>
              <a:rPr lang="en-US" sz="2400" dirty="0" smtClean="0"/>
              <a:t>C</a:t>
            </a:r>
            <a:r>
              <a:rPr lang="vi-VN" sz="2400" dirty="0" smtClean="0"/>
              <a:t>ông </a:t>
            </a:r>
            <a:r>
              <a:rPr lang="vi-VN" sz="2400" dirty="0"/>
              <a:t>việc đó phải toàn thời gian; </a:t>
            </a:r>
            <a:endParaRPr lang="en-US" sz="2400" dirty="0" smtClean="0"/>
          </a:p>
          <a:p>
            <a:pPr marL="457200" indent="-457200" algn="just">
              <a:buAutoNum type="arabicParenR"/>
            </a:pPr>
            <a:r>
              <a:rPr lang="en-US" sz="2400" dirty="0"/>
              <a:t>C</a:t>
            </a:r>
            <a:r>
              <a:rPr lang="vi-VN" sz="2400" dirty="0" smtClean="0"/>
              <a:t>ông </a:t>
            </a:r>
            <a:r>
              <a:rPr lang="vi-VN" sz="2400" dirty="0"/>
              <a:t>việc đó được đào tạo qua trường; </a:t>
            </a:r>
            <a:endParaRPr lang="en-US" sz="2400" dirty="0" smtClean="0"/>
          </a:p>
          <a:p>
            <a:pPr marL="457200" indent="-457200" algn="just">
              <a:buAutoNum type="arabicParenR"/>
            </a:pPr>
            <a:r>
              <a:rPr lang="en-US" sz="2400" dirty="0"/>
              <a:t>C</a:t>
            </a:r>
            <a:r>
              <a:rPr lang="vi-VN" sz="2400" dirty="0" smtClean="0"/>
              <a:t>ông </a:t>
            </a:r>
            <a:r>
              <a:rPr lang="vi-VN" sz="2400" dirty="0"/>
              <a:t>việc đó được đào tạo qua trường đại học; </a:t>
            </a:r>
            <a:endParaRPr lang="en-US" sz="2400" dirty="0" smtClean="0"/>
          </a:p>
          <a:p>
            <a:pPr marL="457200" indent="-457200" algn="just">
              <a:buAutoNum type="arabicParenR"/>
            </a:pPr>
            <a:r>
              <a:rPr lang="en-US" sz="2400" dirty="0"/>
              <a:t>H</a:t>
            </a:r>
            <a:r>
              <a:rPr lang="vi-VN" sz="2400" dirty="0" smtClean="0"/>
              <a:t>iệp </a:t>
            </a:r>
            <a:r>
              <a:rPr lang="vi-VN" sz="2400" dirty="0"/>
              <a:t>hội địa phương của những người làm công việc đó được thành lập; </a:t>
            </a:r>
            <a:endParaRPr lang="en-US" sz="2400" dirty="0" smtClean="0"/>
          </a:p>
          <a:p>
            <a:pPr marL="457200" indent="-457200" algn="just">
              <a:buAutoNum type="arabicParenR"/>
            </a:pPr>
            <a:r>
              <a:rPr lang="en-US" sz="2400" dirty="0"/>
              <a:t>H</a:t>
            </a:r>
            <a:r>
              <a:rPr lang="vi-VN" sz="2400" dirty="0" smtClean="0"/>
              <a:t>iệp </a:t>
            </a:r>
            <a:r>
              <a:rPr lang="vi-VN" sz="2400" dirty="0"/>
              <a:t>hội quốc gia được thành lập; </a:t>
            </a:r>
            <a:endParaRPr lang="en-US" sz="2400" dirty="0" smtClean="0"/>
          </a:p>
          <a:p>
            <a:pPr marL="457200" indent="-457200" algn="just">
              <a:buAutoNum type="arabicParenR"/>
            </a:pPr>
            <a:r>
              <a:rPr lang="en-US" sz="2400" dirty="0"/>
              <a:t>C</a:t>
            </a:r>
            <a:r>
              <a:rPr lang="vi-VN" sz="2400" dirty="0" smtClean="0"/>
              <a:t>ác </a:t>
            </a:r>
            <a:r>
              <a:rPr lang="vi-VN" sz="2400" dirty="0"/>
              <a:t>quy tắc ứng xử đạo đức trong công việc được thiết lập; </a:t>
            </a:r>
            <a:endParaRPr lang="en-US" sz="2400" dirty="0" smtClean="0"/>
          </a:p>
          <a:p>
            <a:pPr marL="457200" indent="-457200" algn="just">
              <a:buAutoNum type="arabicParenR"/>
            </a:pPr>
            <a:r>
              <a:rPr lang="en-US" sz="2400" dirty="0"/>
              <a:t>C</a:t>
            </a:r>
            <a:r>
              <a:rPr lang="vi-VN" sz="2400" dirty="0" smtClean="0"/>
              <a:t>ác </a:t>
            </a:r>
            <a:r>
              <a:rPr lang="vi-VN" sz="2400" dirty="0"/>
              <a:t>quy định nhà nước về chứng chỉ hành nghề được ban hành.</a:t>
            </a:r>
            <a:endParaRPr lang="en-US" sz="2400" dirty="0"/>
          </a:p>
        </p:txBody>
      </p:sp>
      <p:sp>
        <p:nvSpPr>
          <p:cNvPr id="4" name="Text Placeholder 3"/>
          <p:cNvSpPr>
            <a:spLocks noGrp="1"/>
          </p:cNvSpPr>
          <p:nvPr>
            <p:ph type="body" sz="half" idx="2"/>
          </p:nvPr>
        </p:nvSpPr>
        <p:spPr>
          <a:xfrm>
            <a:off x="839788" y="2057400"/>
            <a:ext cx="4045721" cy="3811588"/>
          </a:xfrm>
        </p:spPr>
        <p:txBody>
          <a:bodyPr>
            <a:normAutofit fontScale="92500" lnSpcReduction="20000"/>
          </a:bodyPr>
          <a:lstStyle/>
          <a:p>
            <a:pPr algn="just"/>
            <a:r>
              <a:rPr lang="en-US" sz="2800" dirty="0" err="1"/>
              <a:t>Khuyến</a:t>
            </a:r>
            <a:r>
              <a:rPr lang="en-US" sz="2800" dirty="0"/>
              <a:t> </a:t>
            </a:r>
            <a:r>
              <a:rPr lang="en-US" sz="2800" dirty="0" err="1"/>
              <a:t>nghị</a:t>
            </a:r>
            <a:r>
              <a:rPr lang="en-US" sz="2800" dirty="0"/>
              <a:t> </a:t>
            </a:r>
            <a:r>
              <a:rPr lang="en-US" sz="2800" dirty="0" err="1"/>
              <a:t>năm</a:t>
            </a:r>
            <a:r>
              <a:rPr lang="en-US" sz="2800" dirty="0"/>
              <a:t> </a:t>
            </a:r>
            <a:r>
              <a:rPr lang="en-US" sz="2800" dirty="0" smtClean="0"/>
              <a:t>1966 </a:t>
            </a:r>
            <a:r>
              <a:rPr lang="en-US" sz="2800" dirty="0" err="1" smtClean="0"/>
              <a:t>của</a:t>
            </a:r>
            <a:r>
              <a:rPr lang="en-US" sz="2800" dirty="0" smtClean="0"/>
              <a:t> UNESCO/ILO </a:t>
            </a:r>
            <a:r>
              <a:rPr lang="en-US" sz="2800" dirty="0" err="1"/>
              <a:t>về</a:t>
            </a:r>
            <a:r>
              <a:rPr lang="en-US" sz="2800" dirty="0"/>
              <a:t> </a:t>
            </a:r>
            <a:r>
              <a:rPr lang="en-US" sz="2800" dirty="0" err="1"/>
              <a:t>vị</a:t>
            </a:r>
            <a:r>
              <a:rPr lang="en-US" sz="2800" dirty="0"/>
              <a:t> </a:t>
            </a:r>
            <a:r>
              <a:rPr lang="en-US" sz="2800" dirty="0" err="1"/>
              <a:t>thế</a:t>
            </a:r>
            <a:r>
              <a:rPr lang="en-US" sz="2800" dirty="0"/>
              <a:t> </a:t>
            </a:r>
            <a:r>
              <a:rPr lang="en-US" sz="2800" dirty="0" err="1"/>
              <a:t>giáo</a:t>
            </a:r>
            <a:r>
              <a:rPr lang="en-US" sz="2800" dirty="0"/>
              <a:t> </a:t>
            </a:r>
            <a:r>
              <a:rPr lang="en-US" sz="2800" dirty="0" err="1"/>
              <a:t>viên</a:t>
            </a:r>
            <a:endParaRPr lang="en-US" sz="2800" dirty="0"/>
          </a:p>
          <a:p>
            <a:pPr algn="just"/>
            <a:r>
              <a:rPr lang="vi-VN" sz="2800" dirty="0" smtClean="0"/>
              <a:t>“</a:t>
            </a:r>
            <a:r>
              <a:rPr lang="vi-VN" sz="2800" dirty="0"/>
              <a:t>Cho đến nay, nếu có thể nói về một sự đồng thuận quốc tế nào đó đối với một chủ đề phức tạp là dạy học, xét trong những khác biệt về bối cảnh quốc gia và văn hóa, thì đó là quan niệm </a:t>
            </a:r>
            <a:r>
              <a:rPr lang="vi-VN" sz="2800" b="1" dirty="0"/>
              <a:t>dạy học phải được coi là một nghề</a:t>
            </a:r>
            <a:r>
              <a:rPr lang="vi-VN" sz="2800" dirty="0"/>
              <a:t>”. </a:t>
            </a:r>
            <a:endParaRPr lang="en-US" sz="2800" dirty="0"/>
          </a:p>
        </p:txBody>
      </p:sp>
      <p:sp>
        <p:nvSpPr>
          <p:cNvPr id="5" name="Slide Number Placeholder 4"/>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31156892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TotalTime>
  <Words>4199</Words>
  <Application>Microsoft Office PowerPoint</Application>
  <PresentationFormat>Widescreen</PresentationFormat>
  <Paragraphs>218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office theme</vt:lpstr>
      <vt:lpstr>QUẢN LÝ NHÀ NƯỚC VỀ NHÀ GIÁO THEO TIẾP CẬN QUẢN LÝ  NGUỒN NHÂN LỰC</vt:lpstr>
      <vt:lpstr>PowerPoint Presentation</vt:lpstr>
      <vt:lpstr>PowerPoint Presentation</vt:lpstr>
      <vt:lpstr>Thay đổi nhận thức về vai trò của giáo dục</vt:lpstr>
      <vt:lpstr>Một số trích dẫn</vt:lpstr>
      <vt:lpstr>PowerPoint Presentation</vt:lpstr>
      <vt:lpstr>Thay đổi nhận thức  về vai trò nhà giáo</vt:lpstr>
      <vt:lpstr>Thay đổi nhận thức  về vai trò nhà giáo</vt:lpstr>
      <vt:lpstr>Thay đổi nhận thức  về vai trò nhà giáo</vt:lpstr>
      <vt:lpstr>Thay đổi nhận thức về vai trò nhà giáo</vt:lpstr>
      <vt:lpstr>PowerPoint Presentation</vt:lpstr>
      <vt:lpstr>QLNN về nhà giáo</vt:lpstr>
      <vt:lpstr>QLNN về nhà giáo  theo mô hình quản lý nhân sự</vt:lpstr>
      <vt:lpstr>QLNN về nhà giáo theo  mô hình quản lý nhân sự</vt:lpstr>
      <vt:lpstr>QLNN về nhà giáo  theo mô hình quản lý nguồn nhân lực</vt:lpstr>
      <vt:lpstr>QLNN về nhà giáo theo mô hình quản lý nguồn nhân lực</vt:lpstr>
      <vt:lpstr>So sánh mô hình quản lý nhân sự với quản lý NNL</vt:lpstr>
      <vt:lpstr>PowerPoint Presentation</vt:lpstr>
      <vt:lpstr>PowerPoint Presentation</vt:lpstr>
      <vt:lpstr>Bối cảnh</vt:lpstr>
      <vt:lpstr>Vị thế nhà giáo</vt:lpstr>
      <vt:lpstr>Tính chuyên nghiệp  của nghề dạy học</vt:lpstr>
      <vt:lpstr>Đào tạo nhà giáo</vt:lpstr>
      <vt:lpstr>Sự nghiệp nhà giáo  (teacher career)</vt:lpstr>
      <vt:lpstr>PowerPoint Presentation</vt:lpstr>
      <vt:lpstr>PowerPoint Presentation</vt:lpstr>
      <vt:lpstr>Ban hành Luật Nhà giáo</vt:lpstr>
      <vt:lpstr>Phát triển một chương riêng  về nhà giáo trong Bộ Luật Giáo dục</vt:lpstr>
      <vt:lpstr>Ban hành luật chuyên biệt thể chế hóa  một số chính sách đặc trưng của nhà giáo</vt:lpstr>
      <vt:lpstr>Một số nhận định chung</vt:lpstr>
      <vt:lpstr>Vấn đề đặt ra với Việt Nam</vt:lpstr>
      <vt:lpstr>Vấn đề đặt ra với Việt Nam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windows10</dc:creator>
  <cp:lastModifiedBy>windows10</cp:lastModifiedBy>
  <cp:revision>79</cp:revision>
  <dcterms:created xsi:type="dcterms:W3CDTF">2022-10-18T02:51:39Z</dcterms:created>
  <dcterms:modified xsi:type="dcterms:W3CDTF">2022-10-22T08:02:20Z</dcterms:modified>
</cp:coreProperties>
</file>